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sldIdLst>
    <p:sldId id="257" r:id="rId2"/>
    <p:sldId id="311" r:id="rId3"/>
    <p:sldId id="259" r:id="rId4"/>
    <p:sldId id="312" r:id="rId5"/>
    <p:sldId id="261" r:id="rId6"/>
    <p:sldId id="338" r:id="rId7"/>
    <p:sldId id="318" r:id="rId8"/>
    <p:sldId id="284" r:id="rId9"/>
    <p:sldId id="328" r:id="rId10"/>
    <p:sldId id="329" r:id="rId11"/>
    <p:sldId id="285" r:id="rId12"/>
    <p:sldId id="327" r:id="rId13"/>
    <p:sldId id="313" r:id="rId14"/>
    <p:sldId id="319" r:id="rId15"/>
    <p:sldId id="330" r:id="rId16"/>
    <p:sldId id="286" r:id="rId17"/>
    <p:sldId id="317" r:id="rId18"/>
    <p:sldId id="287" r:id="rId19"/>
    <p:sldId id="288" r:id="rId20"/>
    <p:sldId id="316" r:id="rId21"/>
    <p:sldId id="314" r:id="rId22"/>
    <p:sldId id="343" r:id="rId23"/>
    <p:sldId id="267" r:id="rId24"/>
    <p:sldId id="320" r:id="rId25"/>
    <p:sldId id="321" r:id="rId26"/>
    <p:sldId id="268" r:id="rId27"/>
    <p:sldId id="322" r:id="rId28"/>
    <p:sldId id="344" r:id="rId29"/>
    <p:sldId id="289" r:id="rId30"/>
    <p:sldId id="331" r:id="rId31"/>
    <p:sldId id="271" r:id="rId32"/>
    <p:sldId id="291" r:id="rId33"/>
    <p:sldId id="276" r:id="rId34"/>
    <p:sldId id="339" r:id="rId35"/>
    <p:sldId id="340" r:id="rId36"/>
    <p:sldId id="341" r:id="rId37"/>
    <p:sldId id="323" r:id="rId38"/>
    <p:sldId id="324" r:id="rId39"/>
    <p:sldId id="325" r:id="rId40"/>
    <p:sldId id="300" r:id="rId41"/>
    <p:sldId id="293" r:id="rId42"/>
    <p:sldId id="277" r:id="rId43"/>
    <p:sldId id="280" r:id="rId44"/>
    <p:sldId id="332" r:id="rId45"/>
    <p:sldId id="333" r:id="rId46"/>
    <p:sldId id="334" r:id="rId47"/>
    <p:sldId id="335" r:id="rId48"/>
    <p:sldId id="336" r:id="rId49"/>
    <p:sldId id="337" r:id="rId50"/>
    <p:sldId id="295" r:id="rId51"/>
    <p:sldId id="326" r:id="rId52"/>
    <p:sldId id="342"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5F5F5F"/>
    <a:srgbClr val="660066"/>
    <a:srgbClr val="00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3" d="100"/>
          <a:sy n="63" d="100"/>
        </p:scale>
        <p:origin x="9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AC53458-BFDB-D8AE-EC22-B64CA681DD0A}"/>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1747" name="Rectangle 3">
            <a:extLst>
              <a:ext uri="{FF2B5EF4-FFF2-40B4-BE49-F238E27FC236}">
                <a16:creationId xmlns:a16="http://schemas.microsoft.com/office/drawing/2014/main" id="{4BC2CF7D-0085-7137-DFA5-FBCDEAFBECCA}"/>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052" name="Rectangle 4">
            <a:extLst>
              <a:ext uri="{FF2B5EF4-FFF2-40B4-BE49-F238E27FC236}">
                <a16:creationId xmlns:a16="http://schemas.microsoft.com/office/drawing/2014/main" id="{104E0E1E-C33C-4589-56C2-0A2AD6E2EDF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a:extLst>
              <a:ext uri="{FF2B5EF4-FFF2-40B4-BE49-F238E27FC236}">
                <a16:creationId xmlns:a16="http://schemas.microsoft.com/office/drawing/2014/main" id="{75CFCAD8-0373-F995-0897-368F5434600C}"/>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1750" name="Rectangle 6">
            <a:extLst>
              <a:ext uri="{FF2B5EF4-FFF2-40B4-BE49-F238E27FC236}">
                <a16:creationId xmlns:a16="http://schemas.microsoft.com/office/drawing/2014/main" id="{FA7618E8-B53D-7131-E07F-8471813CF240}"/>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31751" name="Rectangle 7">
            <a:extLst>
              <a:ext uri="{FF2B5EF4-FFF2-40B4-BE49-F238E27FC236}">
                <a16:creationId xmlns:a16="http://schemas.microsoft.com/office/drawing/2014/main" id="{20D45452-E4E1-F927-000A-E7DFFA0FE4F5}"/>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smtClean="0"/>
            </a:lvl1pPr>
          </a:lstStyle>
          <a:p>
            <a:pPr>
              <a:defRPr/>
            </a:pPr>
            <a:fld id="{3EAEC022-1EE9-4980-89C0-9E0C4C29FC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9B4CB14C-D589-722C-7EC5-EE462FB592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0E2416-411F-409A-8710-33EE78396FCB}" type="slidenum">
              <a:rPr lang="en-US" altLang="en-US" sz="1200"/>
              <a:pPr/>
              <a:t>1</a:t>
            </a:fld>
            <a:endParaRPr lang="en-US" altLang="en-US" sz="1200"/>
          </a:p>
        </p:txBody>
      </p:sp>
      <p:sp>
        <p:nvSpPr>
          <p:cNvPr id="4099" name="Rectangle 2">
            <a:extLst>
              <a:ext uri="{FF2B5EF4-FFF2-40B4-BE49-F238E27FC236}">
                <a16:creationId xmlns:a16="http://schemas.microsoft.com/office/drawing/2014/main" id="{8891FF90-3A8F-165B-F8EB-DD8ABD6A3F33}"/>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7454933D-4EB1-5099-EBEC-3A1C5351D4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63769D5-772F-2AC9-C336-9082F6DF2A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4EC44D-5010-4D34-AB89-F891057175E1}" type="slidenum">
              <a:rPr lang="en-US" altLang="en-US" sz="1200"/>
              <a:pPr/>
              <a:t>11</a:t>
            </a:fld>
            <a:endParaRPr lang="en-US" altLang="en-US" sz="1200"/>
          </a:p>
        </p:txBody>
      </p:sp>
      <p:sp>
        <p:nvSpPr>
          <p:cNvPr id="14339" name="Rectangle 2">
            <a:extLst>
              <a:ext uri="{FF2B5EF4-FFF2-40B4-BE49-F238E27FC236}">
                <a16:creationId xmlns:a16="http://schemas.microsoft.com/office/drawing/2014/main" id="{50FD2711-E9FB-C837-CB55-833F3A88747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579E543-7F3C-9992-DB9D-F966C5DE6E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63769D5-772F-2AC9-C336-9082F6DF2A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4EC44D-5010-4D34-AB89-F891057175E1}" type="slidenum">
              <a:rPr lang="en-US" altLang="en-US" sz="1200"/>
              <a:pPr/>
              <a:t>12</a:t>
            </a:fld>
            <a:endParaRPr lang="en-US" altLang="en-US" sz="1200"/>
          </a:p>
        </p:txBody>
      </p:sp>
      <p:sp>
        <p:nvSpPr>
          <p:cNvPr id="14339" name="Rectangle 2">
            <a:extLst>
              <a:ext uri="{FF2B5EF4-FFF2-40B4-BE49-F238E27FC236}">
                <a16:creationId xmlns:a16="http://schemas.microsoft.com/office/drawing/2014/main" id="{50FD2711-E9FB-C837-CB55-833F3A88747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579E543-7F3C-9992-DB9D-F966C5DE6E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8872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63769D5-772F-2AC9-C336-9082F6DF2A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4EC44D-5010-4D34-AB89-F891057175E1}" type="slidenum">
              <a:rPr lang="en-US" altLang="en-US" sz="1200"/>
              <a:pPr/>
              <a:t>13</a:t>
            </a:fld>
            <a:endParaRPr lang="en-US" altLang="en-US" sz="1200"/>
          </a:p>
        </p:txBody>
      </p:sp>
      <p:sp>
        <p:nvSpPr>
          <p:cNvPr id="14339" name="Rectangle 2">
            <a:extLst>
              <a:ext uri="{FF2B5EF4-FFF2-40B4-BE49-F238E27FC236}">
                <a16:creationId xmlns:a16="http://schemas.microsoft.com/office/drawing/2014/main" id="{50FD2711-E9FB-C837-CB55-833F3A88747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579E543-7F3C-9992-DB9D-F966C5DE6E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4972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63769D5-772F-2AC9-C336-9082F6DF2A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4EC44D-5010-4D34-AB89-F891057175E1}" type="slidenum">
              <a:rPr lang="en-US" altLang="en-US" sz="1200"/>
              <a:pPr/>
              <a:t>14</a:t>
            </a:fld>
            <a:endParaRPr lang="en-US" altLang="en-US" sz="1200"/>
          </a:p>
        </p:txBody>
      </p:sp>
      <p:sp>
        <p:nvSpPr>
          <p:cNvPr id="14339" name="Rectangle 2">
            <a:extLst>
              <a:ext uri="{FF2B5EF4-FFF2-40B4-BE49-F238E27FC236}">
                <a16:creationId xmlns:a16="http://schemas.microsoft.com/office/drawing/2014/main" id="{50FD2711-E9FB-C837-CB55-833F3A88747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579E543-7F3C-9992-DB9D-F966C5DE6E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90295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63769D5-772F-2AC9-C336-9082F6DF2A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4EC44D-5010-4D34-AB89-F891057175E1}" type="slidenum">
              <a:rPr lang="en-US" altLang="en-US" sz="1200"/>
              <a:pPr/>
              <a:t>15</a:t>
            </a:fld>
            <a:endParaRPr lang="en-US" altLang="en-US" sz="1200"/>
          </a:p>
        </p:txBody>
      </p:sp>
      <p:sp>
        <p:nvSpPr>
          <p:cNvPr id="14339" name="Rectangle 2">
            <a:extLst>
              <a:ext uri="{FF2B5EF4-FFF2-40B4-BE49-F238E27FC236}">
                <a16:creationId xmlns:a16="http://schemas.microsoft.com/office/drawing/2014/main" id="{50FD2711-E9FB-C837-CB55-833F3A88747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579E543-7F3C-9992-DB9D-F966C5DE6E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59971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AA177BB-4B3D-6BD7-62D9-2DA6F20CEE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112199-EBD5-411C-B7F1-EE056E32E97B}" type="slidenum">
              <a:rPr lang="en-US" altLang="en-US" sz="1200"/>
              <a:pPr/>
              <a:t>16</a:t>
            </a:fld>
            <a:endParaRPr lang="en-US" altLang="en-US" sz="1200"/>
          </a:p>
        </p:txBody>
      </p:sp>
      <p:sp>
        <p:nvSpPr>
          <p:cNvPr id="16387" name="Rectangle 2">
            <a:extLst>
              <a:ext uri="{FF2B5EF4-FFF2-40B4-BE49-F238E27FC236}">
                <a16:creationId xmlns:a16="http://schemas.microsoft.com/office/drawing/2014/main" id="{AFA10780-0897-D698-D50B-F9D8A8DBE7CE}"/>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56A5E332-00BD-F8F4-61E7-EF49C9FEBB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63769D5-772F-2AC9-C336-9082F6DF2A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4EC44D-5010-4D34-AB89-F891057175E1}" type="slidenum">
              <a:rPr lang="en-US" altLang="en-US" sz="1200"/>
              <a:pPr/>
              <a:t>17</a:t>
            </a:fld>
            <a:endParaRPr lang="en-US" altLang="en-US" sz="1200"/>
          </a:p>
        </p:txBody>
      </p:sp>
      <p:sp>
        <p:nvSpPr>
          <p:cNvPr id="14339" name="Rectangle 2">
            <a:extLst>
              <a:ext uri="{FF2B5EF4-FFF2-40B4-BE49-F238E27FC236}">
                <a16:creationId xmlns:a16="http://schemas.microsoft.com/office/drawing/2014/main" id="{50FD2711-E9FB-C837-CB55-833F3A88747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579E543-7F3C-9992-DB9D-F966C5DE6E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6663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85034A3-1301-34D2-E097-77D4338E4C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734028-E8C5-4483-A6BE-430C20D1B19B}" type="slidenum">
              <a:rPr lang="en-US" altLang="en-US" sz="1200"/>
              <a:pPr/>
              <a:t>18</a:t>
            </a:fld>
            <a:endParaRPr lang="en-US" altLang="en-US" sz="1200"/>
          </a:p>
        </p:txBody>
      </p:sp>
      <p:sp>
        <p:nvSpPr>
          <p:cNvPr id="20483" name="Rectangle 2">
            <a:extLst>
              <a:ext uri="{FF2B5EF4-FFF2-40B4-BE49-F238E27FC236}">
                <a16:creationId xmlns:a16="http://schemas.microsoft.com/office/drawing/2014/main" id="{E4EC8583-515E-0911-0DBF-5159BB80BF78}"/>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3499FD4D-94CE-AFA1-DEB2-E40BA8AFB6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25839CB-15A5-FB40-2E07-75FDE266CB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E693E3-BBD2-45F4-A3FF-92D1312B4BED}" type="slidenum">
              <a:rPr lang="en-US" altLang="en-US" sz="1200"/>
              <a:pPr/>
              <a:t>19</a:t>
            </a:fld>
            <a:endParaRPr lang="en-US" altLang="en-US" sz="1200"/>
          </a:p>
        </p:txBody>
      </p:sp>
      <p:sp>
        <p:nvSpPr>
          <p:cNvPr id="23555" name="Rectangle 2">
            <a:extLst>
              <a:ext uri="{FF2B5EF4-FFF2-40B4-BE49-F238E27FC236}">
                <a16:creationId xmlns:a16="http://schemas.microsoft.com/office/drawing/2014/main" id="{F9E9EFC6-4900-1680-6792-0241B3FD9DAB}"/>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CC543E4-31E4-E589-5A9F-99F34032B1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9B62940-13F4-3769-491A-F724AEE11F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9F188-96DC-4A6B-B230-1EDE29A38C6F}" type="slidenum">
              <a:rPr lang="en-US" altLang="en-US" sz="1200"/>
              <a:pPr/>
              <a:t>23</a:t>
            </a:fld>
            <a:endParaRPr lang="en-US" altLang="en-US" sz="1200"/>
          </a:p>
        </p:txBody>
      </p:sp>
      <p:sp>
        <p:nvSpPr>
          <p:cNvPr id="28675" name="Rectangle 2">
            <a:extLst>
              <a:ext uri="{FF2B5EF4-FFF2-40B4-BE49-F238E27FC236}">
                <a16:creationId xmlns:a16="http://schemas.microsoft.com/office/drawing/2014/main" id="{CACF59F2-8D50-E542-C96E-AA8951ACCCCB}"/>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C1C7075-D192-ADC0-CD40-825A8004D10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F17AD4D-73BD-EEF9-6702-0A87C61BB9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741C64-6359-4152-8AD3-AF6F1EC4CB93}" type="slidenum">
              <a:rPr lang="en-US" altLang="en-US" sz="1200"/>
              <a:pPr/>
              <a:t>3</a:t>
            </a:fld>
            <a:endParaRPr lang="en-US" altLang="en-US" sz="1200"/>
          </a:p>
        </p:txBody>
      </p:sp>
      <p:sp>
        <p:nvSpPr>
          <p:cNvPr id="7171" name="Rectangle 2">
            <a:extLst>
              <a:ext uri="{FF2B5EF4-FFF2-40B4-BE49-F238E27FC236}">
                <a16:creationId xmlns:a16="http://schemas.microsoft.com/office/drawing/2014/main" id="{65E1FA90-D3FF-D370-EE54-35E2A4545959}"/>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22A5E5A-B3A7-99BB-D3EE-B158502D1B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9B62940-13F4-3769-491A-F724AEE11F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9F188-96DC-4A6B-B230-1EDE29A38C6F}" type="slidenum">
              <a:rPr lang="en-US" altLang="en-US" sz="1200"/>
              <a:pPr/>
              <a:t>24</a:t>
            </a:fld>
            <a:endParaRPr lang="en-US" altLang="en-US" sz="1200"/>
          </a:p>
        </p:txBody>
      </p:sp>
      <p:sp>
        <p:nvSpPr>
          <p:cNvPr id="28675" name="Rectangle 2">
            <a:extLst>
              <a:ext uri="{FF2B5EF4-FFF2-40B4-BE49-F238E27FC236}">
                <a16:creationId xmlns:a16="http://schemas.microsoft.com/office/drawing/2014/main" id="{CACF59F2-8D50-E542-C96E-AA8951ACCCCB}"/>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C1C7075-D192-ADC0-CD40-825A8004D10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06981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9B62940-13F4-3769-491A-F724AEE11F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9F188-96DC-4A6B-B230-1EDE29A38C6F}" type="slidenum">
              <a:rPr lang="en-US" altLang="en-US" sz="1200"/>
              <a:pPr/>
              <a:t>25</a:t>
            </a:fld>
            <a:endParaRPr lang="en-US" altLang="en-US" sz="1200"/>
          </a:p>
        </p:txBody>
      </p:sp>
      <p:sp>
        <p:nvSpPr>
          <p:cNvPr id="28675" name="Rectangle 2">
            <a:extLst>
              <a:ext uri="{FF2B5EF4-FFF2-40B4-BE49-F238E27FC236}">
                <a16:creationId xmlns:a16="http://schemas.microsoft.com/office/drawing/2014/main" id="{CACF59F2-8D50-E542-C96E-AA8951ACCCCB}"/>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C1C7075-D192-ADC0-CD40-825A8004D10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9577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D5E113E-9EA9-B5BD-87CC-6B80DB3624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474C11-A8B1-4585-99B8-7A5E437C9D3F}" type="slidenum">
              <a:rPr lang="en-US" altLang="en-US" sz="1200"/>
              <a:pPr/>
              <a:t>26</a:t>
            </a:fld>
            <a:endParaRPr lang="en-US" altLang="en-US" sz="1200"/>
          </a:p>
        </p:txBody>
      </p:sp>
      <p:sp>
        <p:nvSpPr>
          <p:cNvPr id="30723" name="Rectangle 2">
            <a:extLst>
              <a:ext uri="{FF2B5EF4-FFF2-40B4-BE49-F238E27FC236}">
                <a16:creationId xmlns:a16="http://schemas.microsoft.com/office/drawing/2014/main" id="{CE9F3930-F492-25C7-1292-04B30533764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C0E70F6-F033-A455-BD41-CB0539B804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D5E113E-9EA9-B5BD-87CC-6B80DB3624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474C11-A8B1-4585-99B8-7A5E437C9D3F}" type="slidenum">
              <a:rPr lang="en-US" altLang="en-US" sz="1200"/>
              <a:pPr/>
              <a:t>27</a:t>
            </a:fld>
            <a:endParaRPr lang="en-US" altLang="en-US" sz="1200"/>
          </a:p>
        </p:txBody>
      </p:sp>
      <p:sp>
        <p:nvSpPr>
          <p:cNvPr id="30723" name="Rectangle 2">
            <a:extLst>
              <a:ext uri="{FF2B5EF4-FFF2-40B4-BE49-F238E27FC236}">
                <a16:creationId xmlns:a16="http://schemas.microsoft.com/office/drawing/2014/main" id="{CE9F3930-F492-25C7-1292-04B30533764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C0E70F6-F033-A455-BD41-CB0539B804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62962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D5E113E-9EA9-B5BD-87CC-6B80DB3624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474C11-A8B1-4585-99B8-7A5E437C9D3F}" type="slidenum">
              <a:rPr lang="en-US" altLang="en-US" sz="1200"/>
              <a:pPr/>
              <a:t>28</a:t>
            </a:fld>
            <a:endParaRPr lang="en-US" altLang="en-US" sz="1200"/>
          </a:p>
        </p:txBody>
      </p:sp>
      <p:sp>
        <p:nvSpPr>
          <p:cNvPr id="30723" name="Rectangle 2">
            <a:extLst>
              <a:ext uri="{FF2B5EF4-FFF2-40B4-BE49-F238E27FC236}">
                <a16:creationId xmlns:a16="http://schemas.microsoft.com/office/drawing/2014/main" id="{CE9F3930-F492-25C7-1292-04B30533764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C0E70F6-F033-A455-BD41-CB0539B804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15436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3EC55AA-A1C0-9B72-6D3D-2DEA6DBC65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F536AB-1D2C-429F-8CD3-30FB8BC9C520}" type="slidenum">
              <a:rPr lang="en-US" altLang="en-US" sz="1200"/>
              <a:pPr/>
              <a:t>29</a:t>
            </a:fld>
            <a:endParaRPr lang="en-US" altLang="en-US" sz="1200"/>
          </a:p>
        </p:txBody>
      </p:sp>
      <p:sp>
        <p:nvSpPr>
          <p:cNvPr id="32771" name="Rectangle 2">
            <a:extLst>
              <a:ext uri="{FF2B5EF4-FFF2-40B4-BE49-F238E27FC236}">
                <a16:creationId xmlns:a16="http://schemas.microsoft.com/office/drawing/2014/main" id="{DB5F3862-9216-33BB-6CFA-EF531FB33B3B}"/>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31A81E6F-2A5D-C810-5C13-DAB2EEEEDD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D5E113E-9EA9-B5BD-87CC-6B80DB3624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474C11-A8B1-4585-99B8-7A5E437C9D3F}" type="slidenum">
              <a:rPr lang="en-US" altLang="en-US" sz="1200"/>
              <a:pPr/>
              <a:t>30</a:t>
            </a:fld>
            <a:endParaRPr lang="en-US" altLang="en-US" sz="1200"/>
          </a:p>
        </p:txBody>
      </p:sp>
      <p:sp>
        <p:nvSpPr>
          <p:cNvPr id="30723" name="Rectangle 2">
            <a:extLst>
              <a:ext uri="{FF2B5EF4-FFF2-40B4-BE49-F238E27FC236}">
                <a16:creationId xmlns:a16="http://schemas.microsoft.com/office/drawing/2014/main" id="{CE9F3930-F492-25C7-1292-04B30533764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C0E70F6-F033-A455-BD41-CB0539B804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63753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26BCB3D-BF8D-9784-6059-BC0AE07557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40839E-60FF-4C20-91B7-0E899FF6077D}" type="slidenum">
              <a:rPr lang="en-US" altLang="en-US" sz="1200"/>
              <a:pPr/>
              <a:t>31</a:t>
            </a:fld>
            <a:endParaRPr lang="en-US" altLang="en-US" sz="1200"/>
          </a:p>
        </p:txBody>
      </p:sp>
      <p:sp>
        <p:nvSpPr>
          <p:cNvPr id="34819" name="Rectangle 2">
            <a:extLst>
              <a:ext uri="{FF2B5EF4-FFF2-40B4-BE49-F238E27FC236}">
                <a16:creationId xmlns:a16="http://schemas.microsoft.com/office/drawing/2014/main" id="{23320F33-C1A9-682F-8BB2-429D4B565F5C}"/>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EE6921C-711A-D18B-C839-A2ECF6E6F5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CCC1912-46DC-BB30-302B-1682781683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D06AAA-306E-4AAC-B8A2-4E0C8D57BD40}" type="slidenum">
              <a:rPr lang="en-US" altLang="en-US" sz="1200"/>
              <a:pPr/>
              <a:t>32</a:t>
            </a:fld>
            <a:endParaRPr lang="en-US" altLang="en-US" sz="1200"/>
          </a:p>
        </p:txBody>
      </p:sp>
      <p:sp>
        <p:nvSpPr>
          <p:cNvPr id="41987" name="Rectangle 2">
            <a:extLst>
              <a:ext uri="{FF2B5EF4-FFF2-40B4-BE49-F238E27FC236}">
                <a16:creationId xmlns:a16="http://schemas.microsoft.com/office/drawing/2014/main" id="{0249E5B4-17A9-1BEF-BF02-3CDEBAEB4A4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92ABF5C-0CDC-6961-002E-049E973904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E84879E-0E09-1A76-9DBD-EFC36344F8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8ADF77-DA7C-4A01-8035-CCF93D9F5306}" type="slidenum">
              <a:rPr lang="en-US" altLang="en-US" sz="1200"/>
              <a:pPr/>
              <a:t>33</a:t>
            </a:fld>
            <a:endParaRPr lang="en-US" altLang="en-US" sz="1200"/>
          </a:p>
        </p:txBody>
      </p:sp>
      <p:sp>
        <p:nvSpPr>
          <p:cNvPr id="45059" name="Rectangle 2">
            <a:extLst>
              <a:ext uri="{FF2B5EF4-FFF2-40B4-BE49-F238E27FC236}">
                <a16:creationId xmlns:a16="http://schemas.microsoft.com/office/drawing/2014/main" id="{65993FD3-96E5-7F5C-D764-6A70A1FF308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7BD7DF0-7E21-8D36-C158-0AE2A44378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F17AD4D-73BD-EEF9-6702-0A87C61BB9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741C64-6359-4152-8AD3-AF6F1EC4CB93}" type="slidenum">
              <a:rPr lang="en-US" altLang="en-US" sz="1200"/>
              <a:pPr/>
              <a:t>4</a:t>
            </a:fld>
            <a:endParaRPr lang="en-US" altLang="en-US" sz="1200"/>
          </a:p>
        </p:txBody>
      </p:sp>
      <p:sp>
        <p:nvSpPr>
          <p:cNvPr id="7171" name="Rectangle 2">
            <a:extLst>
              <a:ext uri="{FF2B5EF4-FFF2-40B4-BE49-F238E27FC236}">
                <a16:creationId xmlns:a16="http://schemas.microsoft.com/office/drawing/2014/main" id="{65E1FA90-D3FF-D370-EE54-35E2A4545959}"/>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22A5E5A-B3A7-99BB-D3EE-B158502D1B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82678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E84879E-0E09-1A76-9DBD-EFC36344F8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8ADF77-DA7C-4A01-8035-CCF93D9F5306}" type="slidenum">
              <a:rPr lang="en-US" altLang="en-US" sz="1200"/>
              <a:pPr/>
              <a:t>34</a:t>
            </a:fld>
            <a:endParaRPr lang="en-US" altLang="en-US" sz="1200"/>
          </a:p>
        </p:txBody>
      </p:sp>
      <p:sp>
        <p:nvSpPr>
          <p:cNvPr id="45059" name="Rectangle 2">
            <a:extLst>
              <a:ext uri="{FF2B5EF4-FFF2-40B4-BE49-F238E27FC236}">
                <a16:creationId xmlns:a16="http://schemas.microsoft.com/office/drawing/2014/main" id="{65993FD3-96E5-7F5C-D764-6A70A1FF308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7BD7DF0-7E21-8D36-C158-0AE2A44378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65995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35</a:t>
            </a:fld>
            <a:endParaRPr lang="en-US"/>
          </a:p>
        </p:txBody>
      </p:sp>
    </p:spTree>
    <p:extLst>
      <p:ext uri="{BB962C8B-B14F-4D97-AF65-F5344CB8AC3E}">
        <p14:creationId xmlns:p14="http://schemas.microsoft.com/office/powerpoint/2010/main" val="3373727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36</a:t>
            </a:fld>
            <a:endParaRPr lang="en-US"/>
          </a:p>
        </p:txBody>
      </p:sp>
    </p:spTree>
    <p:extLst>
      <p:ext uri="{BB962C8B-B14F-4D97-AF65-F5344CB8AC3E}">
        <p14:creationId xmlns:p14="http://schemas.microsoft.com/office/powerpoint/2010/main" val="4001309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E84879E-0E09-1A76-9DBD-EFC36344F8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8ADF77-DA7C-4A01-8035-CCF93D9F5306}" type="slidenum">
              <a:rPr lang="en-US" altLang="en-US" sz="1200"/>
              <a:pPr/>
              <a:t>37</a:t>
            </a:fld>
            <a:endParaRPr lang="en-US" altLang="en-US" sz="1200"/>
          </a:p>
        </p:txBody>
      </p:sp>
      <p:sp>
        <p:nvSpPr>
          <p:cNvPr id="45059" name="Rectangle 2">
            <a:extLst>
              <a:ext uri="{FF2B5EF4-FFF2-40B4-BE49-F238E27FC236}">
                <a16:creationId xmlns:a16="http://schemas.microsoft.com/office/drawing/2014/main" id="{65993FD3-96E5-7F5C-D764-6A70A1FF308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7BD7DF0-7E21-8D36-C158-0AE2A44378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5314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E84879E-0E09-1A76-9DBD-EFC36344F8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8ADF77-DA7C-4A01-8035-CCF93D9F5306}" type="slidenum">
              <a:rPr lang="en-US" altLang="en-US" sz="1200"/>
              <a:pPr/>
              <a:t>38</a:t>
            </a:fld>
            <a:endParaRPr lang="en-US" altLang="en-US" sz="1200"/>
          </a:p>
        </p:txBody>
      </p:sp>
      <p:sp>
        <p:nvSpPr>
          <p:cNvPr id="45059" name="Rectangle 2">
            <a:extLst>
              <a:ext uri="{FF2B5EF4-FFF2-40B4-BE49-F238E27FC236}">
                <a16:creationId xmlns:a16="http://schemas.microsoft.com/office/drawing/2014/main" id="{65993FD3-96E5-7F5C-D764-6A70A1FF308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7BD7DF0-7E21-8D36-C158-0AE2A44378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58224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E84879E-0E09-1A76-9DBD-EFC36344F8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8ADF77-DA7C-4A01-8035-CCF93D9F5306}" type="slidenum">
              <a:rPr lang="en-US" altLang="en-US" sz="1200"/>
              <a:pPr/>
              <a:t>39</a:t>
            </a:fld>
            <a:endParaRPr lang="en-US" altLang="en-US" sz="1200"/>
          </a:p>
        </p:txBody>
      </p:sp>
      <p:sp>
        <p:nvSpPr>
          <p:cNvPr id="45059" name="Rectangle 2">
            <a:extLst>
              <a:ext uri="{FF2B5EF4-FFF2-40B4-BE49-F238E27FC236}">
                <a16:creationId xmlns:a16="http://schemas.microsoft.com/office/drawing/2014/main" id="{65993FD3-96E5-7F5C-D764-6A70A1FF308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7BD7DF0-7E21-8D36-C158-0AE2A44378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54047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A3E1E82-1C9E-448F-89ED-6E37D549C0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208DCF-2339-4B72-8657-1A2D93C76B63}" type="slidenum">
              <a:rPr lang="en-US" altLang="en-US" sz="1200"/>
              <a:pPr/>
              <a:t>40</a:t>
            </a:fld>
            <a:endParaRPr lang="en-US" altLang="en-US" sz="1200"/>
          </a:p>
        </p:txBody>
      </p:sp>
      <p:sp>
        <p:nvSpPr>
          <p:cNvPr id="47107" name="Rectangle 2">
            <a:extLst>
              <a:ext uri="{FF2B5EF4-FFF2-40B4-BE49-F238E27FC236}">
                <a16:creationId xmlns:a16="http://schemas.microsoft.com/office/drawing/2014/main" id="{26D3DBDA-0235-C307-12AC-8A3EB4BC8E38}"/>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6E8C8C76-F730-3B7C-D2CB-596429F2083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F199C908-2D91-2306-A71E-866E5C09F4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2A555D-7D37-41A9-B9EC-C0F54E422333}" type="slidenum">
              <a:rPr lang="en-US" altLang="en-US" sz="1200"/>
              <a:pPr/>
              <a:t>41</a:t>
            </a:fld>
            <a:endParaRPr lang="en-US" altLang="en-US" sz="1200"/>
          </a:p>
        </p:txBody>
      </p:sp>
      <p:sp>
        <p:nvSpPr>
          <p:cNvPr id="49155" name="Rectangle 2">
            <a:extLst>
              <a:ext uri="{FF2B5EF4-FFF2-40B4-BE49-F238E27FC236}">
                <a16:creationId xmlns:a16="http://schemas.microsoft.com/office/drawing/2014/main" id="{8FAAA062-68F9-8D6C-1AC8-905687F704E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A8F0BB4-C0AD-93BA-6AEA-A4D0A41A81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B7052B2-2DF5-4AC9-B16E-C1E60585E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BFAC4-F1BF-4911-AA81-13A751C7C248}" type="slidenum">
              <a:rPr lang="en-US" altLang="en-US" sz="1200"/>
              <a:pPr/>
              <a:t>42</a:t>
            </a:fld>
            <a:endParaRPr lang="en-US" altLang="en-US" sz="1200"/>
          </a:p>
        </p:txBody>
      </p:sp>
      <p:sp>
        <p:nvSpPr>
          <p:cNvPr id="51203" name="Rectangle 2">
            <a:extLst>
              <a:ext uri="{FF2B5EF4-FFF2-40B4-BE49-F238E27FC236}">
                <a16:creationId xmlns:a16="http://schemas.microsoft.com/office/drawing/2014/main" id="{90FC9D31-3D5E-7E46-0DC6-F5C103E233F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457B36E-29F5-0DEC-6B3D-B06523CD60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C5513C2-A63F-D28D-FEA5-19D34C4AE8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05346C-10EA-48B5-8FDB-7E44D50AD4A0}" type="slidenum">
              <a:rPr lang="en-US" altLang="en-US" sz="1200"/>
              <a:pPr/>
              <a:t>43</a:t>
            </a:fld>
            <a:endParaRPr lang="en-US" altLang="en-US" sz="1200"/>
          </a:p>
        </p:txBody>
      </p:sp>
      <p:sp>
        <p:nvSpPr>
          <p:cNvPr id="53251" name="Rectangle 2">
            <a:extLst>
              <a:ext uri="{FF2B5EF4-FFF2-40B4-BE49-F238E27FC236}">
                <a16:creationId xmlns:a16="http://schemas.microsoft.com/office/drawing/2014/main" id="{BD4E6C10-A2C2-BABB-0EF8-64B0BAD17000}"/>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D7C9098A-9C42-C18D-7D5E-2FF6E2F42A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1551BC6-4AEB-319B-EE90-44FF82F771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C6BE34-1FE0-4DA5-BBBF-4B448EF18AAF}" type="slidenum">
              <a:rPr lang="en-US" altLang="en-US" sz="1200"/>
              <a:pPr/>
              <a:t>5</a:t>
            </a:fld>
            <a:endParaRPr lang="en-US" altLang="en-US" sz="1200"/>
          </a:p>
        </p:txBody>
      </p:sp>
      <p:sp>
        <p:nvSpPr>
          <p:cNvPr id="10243" name="Rectangle 2">
            <a:extLst>
              <a:ext uri="{FF2B5EF4-FFF2-40B4-BE49-F238E27FC236}">
                <a16:creationId xmlns:a16="http://schemas.microsoft.com/office/drawing/2014/main" id="{E0D9E840-1CF2-E342-2B9A-D169CE4EFDC1}"/>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9FBEC2B-0A5B-CD2A-1476-7165F5C8F8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B7052B2-2DF5-4AC9-B16E-C1E60585E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BFAC4-F1BF-4911-AA81-13A751C7C248}" type="slidenum">
              <a:rPr lang="en-US" altLang="en-US" sz="1200"/>
              <a:pPr/>
              <a:t>44</a:t>
            </a:fld>
            <a:endParaRPr lang="en-US" altLang="en-US" sz="1200"/>
          </a:p>
        </p:txBody>
      </p:sp>
      <p:sp>
        <p:nvSpPr>
          <p:cNvPr id="51203" name="Rectangle 2">
            <a:extLst>
              <a:ext uri="{FF2B5EF4-FFF2-40B4-BE49-F238E27FC236}">
                <a16:creationId xmlns:a16="http://schemas.microsoft.com/office/drawing/2014/main" id="{90FC9D31-3D5E-7E46-0DC6-F5C103E233F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457B36E-29F5-0DEC-6B3D-B06523CD60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57589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B7052B2-2DF5-4AC9-B16E-C1E60585E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BFAC4-F1BF-4911-AA81-13A751C7C248}" type="slidenum">
              <a:rPr lang="en-US" altLang="en-US" sz="1200"/>
              <a:pPr/>
              <a:t>45</a:t>
            </a:fld>
            <a:endParaRPr lang="en-US" altLang="en-US" sz="1200"/>
          </a:p>
        </p:txBody>
      </p:sp>
      <p:sp>
        <p:nvSpPr>
          <p:cNvPr id="51203" name="Rectangle 2">
            <a:extLst>
              <a:ext uri="{FF2B5EF4-FFF2-40B4-BE49-F238E27FC236}">
                <a16:creationId xmlns:a16="http://schemas.microsoft.com/office/drawing/2014/main" id="{90FC9D31-3D5E-7E46-0DC6-F5C103E233F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457B36E-29F5-0DEC-6B3D-B06523CD60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23446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B7052B2-2DF5-4AC9-B16E-C1E60585E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BFAC4-F1BF-4911-AA81-13A751C7C248}" type="slidenum">
              <a:rPr lang="en-US" altLang="en-US" sz="1200"/>
              <a:pPr/>
              <a:t>46</a:t>
            </a:fld>
            <a:endParaRPr lang="en-US" altLang="en-US" sz="1200"/>
          </a:p>
        </p:txBody>
      </p:sp>
      <p:sp>
        <p:nvSpPr>
          <p:cNvPr id="51203" name="Rectangle 2">
            <a:extLst>
              <a:ext uri="{FF2B5EF4-FFF2-40B4-BE49-F238E27FC236}">
                <a16:creationId xmlns:a16="http://schemas.microsoft.com/office/drawing/2014/main" id="{90FC9D31-3D5E-7E46-0DC6-F5C103E233F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457B36E-29F5-0DEC-6B3D-B06523CD60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65596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B7052B2-2DF5-4AC9-B16E-C1E60585E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BFAC4-F1BF-4911-AA81-13A751C7C248}" type="slidenum">
              <a:rPr lang="en-US" altLang="en-US" sz="1200"/>
              <a:pPr/>
              <a:t>47</a:t>
            </a:fld>
            <a:endParaRPr lang="en-US" altLang="en-US" sz="1200"/>
          </a:p>
        </p:txBody>
      </p:sp>
      <p:sp>
        <p:nvSpPr>
          <p:cNvPr id="51203" name="Rectangle 2">
            <a:extLst>
              <a:ext uri="{FF2B5EF4-FFF2-40B4-BE49-F238E27FC236}">
                <a16:creationId xmlns:a16="http://schemas.microsoft.com/office/drawing/2014/main" id="{90FC9D31-3D5E-7E46-0DC6-F5C103E233F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457B36E-29F5-0DEC-6B3D-B06523CD60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67674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B7052B2-2DF5-4AC9-B16E-C1E60585E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BFAC4-F1BF-4911-AA81-13A751C7C248}" type="slidenum">
              <a:rPr lang="en-US" altLang="en-US" sz="1200"/>
              <a:pPr/>
              <a:t>48</a:t>
            </a:fld>
            <a:endParaRPr lang="en-US" altLang="en-US" sz="1200"/>
          </a:p>
        </p:txBody>
      </p:sp>
      <p:sp>
        <p:nvSpPr>
          <p:cNvPr id="51203" name="Rectangle 2">
            <a:extLst>
              <a:ext uri="{FF2B5EF4-FFF2-40B4-BE49-F238E27FC236}">
                <a16:creationId xmlns:a16="http://schemas.microsoft.com/office/drawing/2014/main" id="{90FC9D31-3D5E-7E46-0DC6-F5C103E233F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457B36E-29F5-0DEC-6B3D-B06523CD60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17756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B7052B2-2DF5-4AC9-B16E-C1E60585E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BFAC4-F1BF-4911-AA81-13A751C7C248}" type="slidenum">
              <a:rPr lang="en-US" altLang="en-US" sz="1200"/>
              <a:pPr/>
              <a:t>49</a:t>
            </a:fld>
            <a:endParaRPr lang="en-US" altLang="en-US" sz="1200"/>
          </a:p>
        </p:txBody>
      </p:sp>
      <p:sp>
        <p:nvSpPr>
          <p:cNvPr id="51203" name="Rectangle 2">
            <a:extLst>
              <a:ext uri="{FF2B5EF4-FFF2-40B4-BE49-F238E27FC236}">
                <a16:creationId xmlns:a16="http://schemas.microsoft.com/office/drawing/2014/main" id="{90FC9D31-3D5E-7E46-0DC6-F5C103E233F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457B36E-29F5-0DEC-6B3D-B06523CD60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413118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4D7C117-4A41-C5B5-DE69-21B2C73055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7C2704-078E-481F-BDB4-BF3F34091E37}" type="slidenum">
              <a:rPr lang="en-US" altLang="en-US" sz="1200"/>
              <a:pPr/>
              <a:t>50</a:t>
            </a:fld>
            <a:endParaRPr lang="en-US" altLang="en-US" sz="1200"/>
          </a:p>
        </p:txBody>
      </p:sp>
      <p:sp>
        <p:nvSpPr>
          <p:cNvPr id="67587" name="Rectangle 2">
            <a:extLst>
              <a:ext uri="{FF2B5EF4-FFF2-40B4-BE49-F238E27FC236}">
                <a16:creationId xmlns:a16="http://schemas.microsoft.com/office/drawing/2014/main" id="{F4DAC2A8-79E7-C2FA-EE51-860CEECA3FB9}"/>
              </a:ext>
            </a:extLst>
          </p:cNvPr>
          <p:cNvSpPr>
            <a:spLocks noGrp="1" noRot="1" noChangeAspect="1" noChangeArrowheads="1" noTextEdit="1"/>
          </p:cNvSpPr>
          <p:nvPr>
            <p:ph type="sldImg"/>
          </p:nvPr>
        </p:nvSpPr>
        <p:spPr>
          <a:solidFill>
            <a:srgbClr val="FFFFFF"/>
          </a:solidFill>
          <a:ln/>
        </p:spPr>
      </p:sp>
      <p:sp>
        <p:nvSpPr>
          <p:cNvPr id="67588" name="Rectangle 3">
            <a:extLst>
              <a:ext uri="{FF2B5EF4-FFF2-40B4-BE49-F238E27FC236}">
                <a16:creationId xmlns:a16="http://schemas.microsoft.com/office/drawing/2014/main" id="{4417483C-A66C-EF27-5EB3-C8B622566E0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4D7C117-4A41-C5B5-DE69-21B2C73055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7C2704-078E-481F-BDB4-BF3F34091E37}" type="slidenum">
              <a:rPr lang="en-US" altLang="en-US" sz="1200"/>
              <a:pPr/>
              <a:t>51</a:t>
            </a:fld>
            <a:endParaRPr lang="en-US" altLang="en-US" sz="1200"/>
          </a:p>
        </p:txBody>
      </p:sp>
      <p:sp>
        <p:nvSpPr>
          <p:cNvPr id="67587" name="Rectangle 2">
            <a:extLst>
              <a:ext uri="{FF2B5EF4-FFF2-40B4-BE49-F238E27FC236}">
                <a16:creationId xmlns:a16="http://schemas.microsoft.com/office/drawing/2014/main" id="{F4DAC2A8-79E7-C2FA-EE51-860CEECA3FB9}"/>
              </a:ext>
            </a:extLst>
          </p:cNvPr>
          <p:cNvSpPr>
            <a:spLocks noGrp="1" noRot="1" noChangeAspect="1" noChangeArrowheads="1" noTextEdit="1"/>
          </p:cNvSpPr>
          <p:nvPr>
            <p:ph type="sldImg"/>
          </p:nvPr>
        </p:nvSpPr>
        <p:spPr>
          <a:solidFill>
            <a:srgbClr val="FFFFFF"/>
          </a:solidFill>
          <a:ln/>
        </p:spPr>
      </p:sp>
      <p:sp>
        <p:nvSpPr>
          <p:cNvPr id="67588" name="Rectangle 3">
            <a:extLst>
              <a:ext uri="{FF2B5EF4-FFF2-40B4-BE49-F238E27FC236}">
                <a16:creationId xmlns:a16="http://schemas.microsoft.com/office/drawing/2014/main" id="{4417483C-A66C-EF27-5EB3-C8B622566E0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738120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4D7C117-4A41-C5B5-DE69-21B2C73055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7C2704-078E-481F-BDB4-BF3F34091E37}" type="slidenum">
              <a:rPr lang="en-US" altLang="en-US" sz="1200"/>
              <a:pPr/>
              <a:t>52</a:t>
            </a:fld>
            <a:endParaRPr lang="en-US" altLang="en-US" sz="1200"/>
          </a:p>
        </p:txBody>
      </p:sp>
      <p:sp>
        <p:nvSpPr>
          <p:cNvPr id="67587" name="Rectangle 2">
            <a:extLst>
              <a:ext uri="{FF2B5EF4-FFF2-40B4-BE49-F238E27FC236}">
                <a16:creationId xmlns:a16="http://schemas.microsoft.com/office/drawing/2014/main" id="{F4DAC2A8-79E7-C2FA-EE51-860CEECA3FB9}"/>
              </a:ext>
            </a:extLst>
          </p:cNvPr>
          <p:cNvSpPr>
            <a:spLocks noGrp="1" noRot="1" noChangeAspect="1" noChangeArrowheads="1" noTextEdit="1"/>
          </p:cNvSpPr>
          <p:nvPr>
            <p:ph type="sldImg"/>
          </p:nvPr>
        </p:nvSpPr>
        <p:spPr>
          <a:solidFill>
            <a:srgbClr val="FFFFFF"/>
          </a:solidFill>
          <a:ln/>
        </p:spPr>
      </p:sp>
      <p:sp>
        <p:nvSpPr>
          <p:cNvPr id="67588" name="Rectangle 3">
            <a:extLst>
              <a:ext uri="{FF2B5EF4-FFF2-40B4-BE49-F238E27FC236}">
                <a16:creationId xmlns:a16="http://schemas.microsoft.com/office/drawing/2014/main" id="{4417483C-A66C-EF27-5EB3-C8B622566E0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57771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1551BC6-4AEB-319B-EE90-44FF82F771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C6BE34-1FE0-4DA5-BBBF-4B448EF18AAF}" type="slidenum">
              <a:rPr lang="en-US" altLang="en-US" sz="1200"/>
              <a:pPr/>
              <a:t>6</a:t>
            </a:fld>
            <a:endParaRPr lang="en-US" altLang="en-US" sz="1200"/>
          </a:p>
        </p:txBody>
      </p:sp>
      <p:sp>
        <p:nvSpPr>
          <p:cNvPr id="10243" name="Rectangle 2">
            <a:extLst>
              <a:ext uri="{FF2B5EF4-FFF2-40B4-BE49-F238E27FC236}">
                <a16:creationId xmlns:a16="http://schemas.microsoft.com/office/drawing/2014/main" id="{E0D9E840-1CF2-E342-2B9A-D169CE4EFDC1}"/>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9FBEC2B-0A5B-CD2A-1476-7165F5C8F8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89148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85034A3-1301-34D2-E097-77D4338E4C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734028-E8C5-4483-A6BE-430C20D1B19B}" type="slidenum">
              <a:rPr lang="en-US" altLang="en-US" sz="1200"/>
              <a:pPr/>
              <a:t>7</a:t>
            </a:fld>
            <a:endParaRPr lang="en-US" altLang="en-US" sz="1200"/>
          </a:p>
        </p:txBody>
      </p:sp>
      <p:sp>
        <p:nvSpPr>
          <p:cNvPr id="20483" name="Rectangle 2">
            <a:extLst>
              <a:ext uri="{FF2B5EF4-FFF2-40B4-BE49-F238E27FC236}">
                <a16:creationId xmlns:a16="http://schemas.microsoft.com/office/drawing/2014/main" id="{E4EC8583-515E-0911-0DBF-5159BB80BF78}"/>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3499FD4D-94CE-AFA1-DEB2-E40BA8AFB6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59266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46B978DF-6D1F-BA82-5980-67B8A14A8E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AB8BC5-5E16-4524-8FF1-3C0044FAEA05}" type="slidenum">
              <a:rPr lang="en-US" altLang="en-US" sz="1200"/>
              <a:pPr/>
              <a:t>8</a:t>
            </a:fld>
            <a:endParaRPr lang="en-US" altLang="en-US" sz="1200"/>
          </a:p>
        </p:txBody>
      </p:sp>
      <p:sp>
        <p:nvSpPr>
          <p:cNvPr id="12291" name="Rectangle 2">
            <a:extLst>
              <a:ext uri="{FF2B5EF4-FFF2-40B4-BE49-F238E27FC236}">
                <a16:creationId xmlns:a16="http://schemas.microsoft.com/office/drawing/2014/main" id="{C52316BC-8A0D-4B81-4BBF-5681EED9C6D5}"/>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ADEFA33-D165-1891-0109-AA6C93F3BD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46B978DF-6D1F-BA82-5980-67B8A14A8E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AB8BC5-5E16-4524-8FF1-3C0044FAEA05}" type="slidenum">
              <a:rPr lang="en-US" altLang="en-US" sz="1200"/>
              <a:pPr/>
              <a:t>9</a:t>
            </a:fld>
            <a:endParaRPr lang="en-US" altLang="en-US" sz="1200"/>
          </a:p>
        </p:txBody>
      </p:sp>
      <p:sp>
        <p:nvSpPr>
          <p:cNvPr id="12291" name="Rectangle 2">
            <a:extLst>
              <a:ext uri="{FF2B5EF4-FFF2-40B4-BE49-F238E27FC236}">
                <a16:creationId xmlns:a16="http://schemas.microsoft.com/office/drawing/2014/main" id="{C52316BC-8A0D-4B81-4BBF-5681EED9C6D5}"/>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ADEFA33-D165-1891-0109-AA6C93F3BD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0340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46B978DF-6D1F-BA82-5980-67B8A14A8E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AB8BC5-5E16-4524-8FF1-3C0044FAEA05}" type="slidenum">
              <a:rPr lang="en-US" altLang="en-US" sz="1200"/>
              <a:pPr/>
              <a:t>10</a:t>
            </a:fld>
            <a:endParaRPr lang="en-US" altLang="en-US" sz="1200"/>
          </a:p>
        </p:txBody>
      </p:sp>
      <p:sp>
        <p:nvSpPr>
          <p:cNvPr id="12291" name="Rectangle 2">
            <a:extLst>
              <a:ext uri="{FF2B5EF4-FFF2-40B4-BE49-F238E27FC236}">
                <a16:creationId xmlns:a16="http://schemas.microsoft.com/office/drawing/2014/main" id="{C52316BC-8A0D-4B81-4BBF-5681EED9C6D5}"/>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ADEFA33-D165-1891-0109-AA6C93F3BD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1193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64796A7-A9BC-8675-90D9-35746135EE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634A5BC-9D27-A444-9CE7-BDBA295708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40F62F2-D784-9520-C313-A8A6383E81FD}"/>
              </a:ext>
            </a:extLst>
          </p:cNvPr>
          <p:cNvSpPr>
            <a:spLocks noGrp="1" noChangeArrowheads="1"/>
          </p:cNvSpPr>
          <p:nvPr>
            <p:ph type="sldNum" sz="quarter" idx="12"/>
          </p:nvPr>
        </p:nvSpPr>
        <p:spPr>
          <a:ln/>
        </p:spPr>
        <p:txBody>
          <a:bodyPr/>
          <a:lstStyle>
            <a:lvl1pPr>
              <a:defRPr/>
            </a:lvl1pPr>
          </a:lstStyle>
          <a:p>
            <a:pPr>
              <a:defRPr/>
            </a:pPr>
            <a:fld id="{EE563314-4B4F-4EA3-A7F5-5E8AB49553DA}" type="slidenum">
              <a:rPr lang="en-US" altLang="en-US"/>
              <a:pPr>
                <a:defRPr/>
              </a:pPr>
              <a:t>‹#›</a:t>
            </a:fld>
            <a:endParaRPr lang="en-US" altLang="en-US"/>
          </a:p>
        </p:txBody>
      </p:sp>
    </p:spTree>
    <p:extLst>
      <p:ext uri="{BB962C8B-B14F-4D97-AF65-F5344CB8AC3E}">
        <p14:creationId xmlns:p14="http://schemas.microsoft.com/office/powerpoint/2010/main" val="303884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2CEC52-5229-07E9-0EC8-A65575F251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6211A0A-A197-446E-3BA7-A5EB140F86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636733D-901D-36BF-406D-E437A5295629}"/>
              </a:ext>
            </a:extLst>
          </p:cNvPr>
          <p:cNvSpPr>
            <a:spLocks noGrp="1" noChangeArrowheads="1"/>
          </p:cNvSpPr>
          <p:nvPr>
            <p:ph type="sldNum" sz="quarter" idx="12"/>
          </p:nvPr>
        </p:nvSpPr>
        <p:spPr>
          <a:ln/>
        </p:spPr>
        <p:txBody>
          <a:bodyPr/>
          <a:lstStyle>
            <a:lvl1pPr>
              <a:defRPr/>
            </a:lvl1pPr>
          </a:lstStyle>
          <a:p>
            <a:pPr>
              <a:defRPr/>
            </a:pPr>
            <a:fld id="{F907D237-C7A4-496F-B6EB-5DE2CA95528C}" type="slidenum">
              <a:rPr lang="en-US" altLang="en-US"/>
              <a:pPr>
                <a:defRPr/>
              </a:pPr>
              <a:t>‹#›</a:t>
            </a:fld>
            <a:endParaRPr lang="en-US" altLang="en-US"/>
          </a:p>
        </p:txBody>
      </p:sp>
    </p:spTree>
    <p:extLst>
      <p:ext uri="{BB962C8B-B14F-4D97-AF65-F5344CB8AC3E}">
        <p14:creationId xmlns:p14="http://schemas.microsoft.com/office/powerpoint/2010/main" val="81047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4F985B-4C0C-12A9-B5A6-D5CD62BFF0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DB96D2-1386-2E79-8F13-B347B9F92D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5C246D6-DD68-548C-8174-04761E712FB8}"/>
              </a:ext>
            </a:extLst>
          </p:cNvPr>
          <p:cNvSpPr>
            <a:spLocks noGrp="1" noChangeArrowheads="1"/>
          </p:cNvSpPr>
          <p:nvPr>
            <p:ph type="sldNum" sz="quarter" idx="12"/>
          </p:nvPr>
        </p:nvSpPr>
        <p:spPr>
          <a:ln/>
        </p:spPr>
        <p:txBody>
          <a:bodyPr/>
          <a:lstStyle>
            <a:lvl1pPr>
              <a:defRPr/>
            </a:lvl1pPr>
          </a:lstStyle>
          <a:p>
            <a:pPr>
              <a:defRPr/>
            </a:pPr>
            <a:fld id="{A46EE25B-7512-4031-8722-46D7E065E954}" type="slidenum">
              <a:rPr lang="en-US" altLang="en-US"/>
              <a:pPr>
                <a:defRPr/>
              </a:pPr>
              <a:t>‹#›</a:t>
            </a:fld>
            <a:endParaRPr lang="en-US" altLang="en-US"/>
          </a:p>
        </p:txBody>
      </p:sp>
    </p:spTree>
    <p:extLst>
      <p:ext uri="{BB962C8B-B14F-4D97-AF65-F5344CB8AC3E}">
        <p14:creationId xmlns:p14="http://schemas.microsoft.com/office/powerpoint/2010/main" val="1789038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DD34FA3-F6D7-2E2D-4F89-1C8FF95A2B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85F8674-05A8-847A-E630-04FC429C19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EFB156B-1A23-7286-6452-F0FB7B999B95}"/>
              </a:ext>
            </a:extLst>
          </p:cNvPr>
          <p:cNvSpPr>
            <a:spLocks noGrp="1" noChangeArrowheads="1"/>
          </p:cNvSpPr>
          <p:nvPr>
            <p:ph type="sldNum" sz="quarter" idx="12"/>
          </p:nvPr>
        </p:nvSpPr>
        <p:spPr>
          <a:ln/>
        </p:spPr>
        <p:txBody>
          <a:bodyPr/>
          <a:lstStyle>
            <a:lvl1pPr>
              <a:defRPr/>
            </a:lvl1pPr>
          </a:lstStyle>
          <a:p>
            <a:pPr>
              <a:defRPr/>
            </a:pPr>
            <a:fld id="{1B4BF893-17E4-4AD0-862D-9F5319A8E0E2}" type="slidenum">
              <a:rPr lang="en-US" altLang="en-US"/>
              <a:pPr>
                <a:defRPr/>
              </a:pPr>
              <a:t>‹#›</a:t>
            </a:fld>
            <a:endParaRPr lang="en-US" altLang="en-US"/>
          </a:p>
        </p:txBody>
      </p:sp>
    </p:spTree>
    <p:extLst>
      <p:ext uri="{BB962C8B-B14F-4D97-AF65-F5344CB8AC3E}">
        <p14:creationId xmlns:p14="http://schemas.microsoft.com/office/powerpoint/2010/main" val="3961595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CC7857B-52D9-EC0C-C0C0-95EF5A532A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87DC044-827B-4632-2232-DDD2CEC383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0CBDDAD-4900-BD46-1B59-1251C6C6FB9A}"/>
              </a:ext>
            </a:extLst>
          </p:cNvPr>
          <p:cNvSpPr>
            <a:spLocks noGrp="1" noChangeArrowheads="1"/>
          </p:cNvSpPr>
          <p:nvPr>
            <p:ph type="sldNum" sz="quarter" idx="12"/>
          </p:nvPr>
        </p:nvSpPr>
        <p:spPr>
          <a:ln/>
        </p:spPr>
        <p:txBody>
          <a:bodyPr/>
          <a:lstStyle>
            <a:lvl1pPr>
              <a:defRPr/>
            </a:lvl1pPr>
          </a:lstStyle>
          <a:p>
            <a:pPr>
              <a:defRPr/>
            </a:pPr>
            <a:fld id="{7E4B035D-1718-46B4-8329-406E19DA212E}" type="slidenum">
              <a:rPr lang="en-US" altLang="en-US"/>
              <a:pPr>
                <a:defRPr/>
              </a:pPr>
              <a:t>‹#›</a:t>
            </a:fld>
            <a:endParaRPr lang="en-US" altLang="en-US"/>
          </a:p>
        </p:txBody>
      </p:sp>
    </p:spTree>
    <p:extLst>
      <p:ext uri="{BB962C8B-B14F-4D97-AF65-F5344CB8AC3E}">
        <p14:creationId xmlns:p14="http://schemas.microsoft.com/office/powerpoint/2010/main" val="400312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E5A9016D-7A60-A017-7731-FFC8240416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0530616-94F4-F8BC-AEE9-2E62198D14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00E3234-9E1E-C0C3-07A8-384E3E7459AC}"/>
              </a:ext>
            </a:extLst>
          </p:cNvPr>
          <p:cNvSpPr>
            <a:spLocks noGrp="1" noChangeArrowheads="1"/>
          </p:cNvSpPr>
          <p:nvPr>
            <p:ph type="sldNum" sz="quarter" idx="12"/>
          </p:nvPr>
        </p:nvSpPr>
        <p:spPr>
          <a:ln/>
        </p:spPr>
        <p:txBody>
          <a:bodyPr/>
          <a:lstStyle>
            <a:lvl1pPr>
              <a:defRPr/>
            </a:lvl1pPr>
          </a:lstStyle>
          <a:p>
            <a:pPr>
              <a:defRPr/>
            </a:pPr>
            <a:fld id="{BE54ABAD-6407-4633-B891-7EBC81405C51}" type="slidenum">
              <a:rPr lang="en-US" altLang="en-US"/>
              <a:pPr>
                <a:defRPr/>
              </a:pPr>
              <a:t>‹#›</a:t>
            </a:fld>
            <a:endParaRPr lang="en-US" altLang="en-US"/>
          </a:p>
        </p:txBody>
      </p:sp>
    </p:spTree>
    <p:extLst>
      <p:ext uri="{BB962C8B-B14F-4D97-AF65-F5344CB8AC3E}">
        <p14:creationId xmlns:p14="http://schemas.microsoft.com/office/powerpoint/2010/main" val="4028916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F1D0F16-5BFC-F402-0147-D91B378022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D6F198A-7F2C-A8FF-CAEC-85F9B11AFB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89955E3-0962-A06B-ABF5-BA74BDBA4F99}"/>
              </a:ext>
            </a:extLst>
          </p:cNvPr>
          <p:cNvSpPr>
            <a:spLocks noGrp="1" noChangeArrowheads="1"/>
          </p:cNvSpPr>
          <p:nvPr>
            <p:ph type="sldNum" sz="quarter" idx="12"/>
          </p:nvPr>
        </p:nvSpPr>
        <p:spPr>
          <a:ln/>
        </p:spPr>
        <p:txBody>
          <a:bodyPr/>
          <a:lstStyle>
            <a:lvl1pPr>
              <a:defRPr/>
            </a:lvl1pPr>
          </a:lstStyle>
          <a:p>
            <a:pPr>
              <a:defRPr/>
            </a:pPr>
            <a:fld id="{15A95993-166F-4AD3-9DAD-4DB968F685AF}" type="slidenum">
              <a:rPr lang="en-US" altLang="en-US"/>
              <a:pPr>
                <a:defRPr/>
              </a:pPr>
              <a:t>‹#›</a:t>
            </a:fld>
            <a:endParaRPr lang="en-US" altLang="en-US"/>
          </a:p>
        </p:txBody>
      </p:sp>
    </p:spTree>
    <p:extLst>
      <p:ext uri="{BB962C8B-B14F-4D97-AF65-F5344CB8AC3E}">
        <p14:creationId xmlns:p14="http://schemas.microsoft.com/office/powerpoint/2010/main" val="1500872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2C3C3E-E2C9-726C-58EF-587A419EC8E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D01F58F-0F0D-9B75-E6C2-92995518B96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C9CE21B-DF0E-CDFE-F95C-0D5E653CD83F}"/>
              </a:ext>
            </a:extLst>
          </p:cNvPr>
          <p:cNvSpPr>
            <a:spLocks noGrp="1" noChangeArrowheads="1"/>
          </p:cNvSpPr>
          <p:nvPr>
            <p:ph type="sldNum" sz="quarter" idx="12"/>
          </p:nvPr>
        </p:nvSpPr>
        <p:spPr>
          <a:ln/>
        </p:spPr>
        <p:txBody>
          <a:bodyPr/>
          <a:lstStyle>
            <a:lvl1pPr>
              <a:defRPr/>
            </a:lvl1pPr>
          </a:lstStyle>
          <a:p>
            <a:pPr>
              <a:defRPr/>
            </a:pPr>
            <a:fld id="{BB61A3F4-B428-42A1-B4AB-3203F8F54D73}" type="slidenum">
              <a:rPr lang="en-US" altLang="en-US"/>
              <a:pPr>
                <a:defRPr/>
              </a:pPr>
              <a:t>‹#›</a:t>
            </a:fld>
            <a:endParaRPr lang="en-US" altLang="en-US"/>
          </a:p>
        </p:txBody>
      </p:sp>
    </p:spTree>
    <p:extLst>
      <p:ext uri="{BB962C8B-B14F-4D97-AF65-F5344CB8AC3E}">
        <p14:creationId xmlns:p14="http://schemas.microsoft.com/office/powerpoint/2010/main" val="1795461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12CFFFB-8F8C-A343-7DD3-E4DC05BA7C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345F9BA-2593-7566-6C22-D92B008445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4111256-82CA-B078-F1AA-C6E1B687A286}"/>
              </a:ext>
            </a:extLst>
          </p:cNvPr>
          <p:cNvSpPr>
            <a:spLocks noGrp="1" noChangeArrowheads="1"/>
          </p:cNvSpPr>
          <p:nvPr>
            <p:ph type="sldNum" sz="quarter" idx="12"/>
          </p:nvPr>
        </p:nvSpPr>
        <p:spPr>
          <a:ln/>
        </p:spPr>
        <p:txBody>
          <a:bodyPr/>
          <a:lstStyle>
            <a:lvl1pPr>
              <a:defRPr/>
            </a:lvl1pPr>
          </a:lstStyle>
          <a:p>
            <a:pPr>
              <a:defRPr/>
            </a:pPr>
            <a:fld id="{CCC22146-0613-4CAE-9E3C-34AE89C6CD24}" type="slidenum">
              <a:rPr lang="en-US" altLang="en-US"/>
              <a:pPr>
                <a:defRPr/>
              </a:pPr>
              <a:t>‹#›</a:t>
            </a:fld>
            <a:endParaRPr lang="en-US" altLang="en-US"/>
          </a:p>
        </p:txBody>
      </p:sp>
    </p:spTree>
    <p:extLst>
      <p:ext uri="{BB962C8B-B14F-4D97-AF65-F5344CB8AC3E}">
        <p14:creationId xmlns:p14="http://schemas.microsoft.com/office/powerpoint/2010/main" val="390863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0F69BE-1B6D-B610-0EAC-FB92E28856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8567F77-FD2D-8B72-8A5D-716EA23B87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BF48E1A-A8B1-3ACC-2B20-DE0399A08D44}"/>
              </a:ext>
            </a:extLst>
          </p:cNvPr>
          <p:cNvSpPr>
            <a:spLocks noGrp="1" noChangeArrowheads="1"/>
          </p:cNvSpPr>
          <p:nvPr>
            <p:ph type="sldNum" sz="quarter" idx="12"/>
          </p:nvPr>
        </p:nvSpPr>
        <p:spPr>
          <a:ln/>
        </p:spPr>
        <p:txBody>
          <a:bodyPr/>
          <a:lstStyle>
            <a:lvl1pPr>
              <a:defRPr/>
            </a:lvl1pPr>
          </a:lstStyle>
          <a:p>
            <a:pPr>
              <a:defRPr/>
            </a:pPr>
            <a:fld id="{79AA638E-BC2A-473F-8CFB-6070DCBEAFB7}" type="slidenum">
              <a:rPr lang="en-US" altLang="en-US"/>
              <a:pPr>
                <a:defRPr/>
              </a:pPr>
              <a:t>‹#›</a:t>
            </a:fld>
            <a:endParaRPr lang="en-US" altLang="en-US"/>
          </a:p>
        </p:txBody>
      </p:sp>
    </p:spTree>
    <p:extLst>
      <p:ext uri="{BB962C8B-B14F-4D97-AF65-F5344CB8AC3E}">
        <p14:creationId xmlns:p14="http://schemas.microsoft.com/office/powerpoint/2010/main" val="18414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36C4F7DB-EFD6-C74B-5D90-BAAD6338AE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FD78E7D-D89C-1DBA-D748-8F2B4402A36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BD94F35-6FAC-9E74-8017-9476D7B10C48}"/>
              </a:ext>
            </a:extLst>
          </p:cNvPr>
          <p:cNvSpPr>
            <a:spLocks noGrp="1" noChangeArrowheads="1"/>
          </p:cNvSpPr>
          <p:nvPr>
            <p:ph type="sldNum" sz="quarter" idx="12"/>
          </p:nvPr>
        </p:nvSpPr>
        <p:spPr>
          <a:ln/>
        </p:spPr>
        <p:txBody>
          <a:bodyPr/>
          <a:lstStyle>
            <a:lvl1pPr>
              <a:defRPr/>
            </a:lvl1pPr>
          </a:lstStyle>
          <a:p>
            <a:pPr>
              <a:defRPr/>
            </a:pPr>
            <a:fld id="{9DA3C21F-BC3A-4968-9798-B15D0E874B11}" type="slidenum">
              <a:rPr lang="en-US" altLang="en-US"/>
              <a:pPr>
                <a:defRPr/>
              </a:pPr>
              <a:t>‹#›</a:t>
            </a:fld>
            <a:endParaRPr lang="en-US" altLang="en-US"/>
          </a:p>
        </p:txBody>
      </p:sp>
    </p:spTree>
    <p:extLst>
      <p:ext uri="{BB962C8B-B14F-4D97-AF65-F5344CB8AC3E}">
        <p14:creationId xmlns:p14="http://schemas.microsoft.com/office/powerpoint/2010/main" val="376644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9FA87C-794E-8F6F-1D0B-751EAAE0E1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3D0817A-62D8-84A9-B00C-55E9399C83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AC85A89-A17E-B079-D869-34E7ECE173FC}"/>
              </a:ext>
            </a:extLst>
          </p:cNvPr>
          <p:cNvSpPr>
            <a:spLocks noGrp="1" noChangeArrowheads="1"/>
          </p:cNvSpPr>
          <p:nvPr>
            <p:ph type="sldNum" sz="quarter" idx="12"/>
          </p:nvPr>
        </p:nvSpPr>
        <p:spPr>
          <a:ln/>
        </p:spPr>
        <p:txBody>
          <a:bodyPr/>
          <a:lstStyle>
            <a:lvl1pPr>
              <a:defRPr/>
            </a:lvl1pPr>
          </a:lstStyle>
          <a:p>
            <a:pPr>
              <a:defRPr/>
            </a:pPr>
            <a:fld id="{CA0BC1E7-E3C7-471F-A7C6-ECCBC9C89F71}" type="slidenum">
              <a:rPr lang="en-US" altLang="en-US"/>
              <a:pPr>
                <a:defRPr/>
              </a:pPr>
              <a:t>‹#›</a:t>
            </a:fld>
            <a:endParaRPr lang="en-US" altLang="en-US"/>
          </a:p>
        </p:txBody>
      </p:sp>
    </p:spTree>
    <p:extLst>
      <p:ext uri="{BB962C8B-B14F-4D97-AF65-F5344CB8AC3E}">
        <p14:creationId xmlns:p14="http://schemas.microsoft.com/office/powerpoint/2010/main" val="239727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EEA8355-C67C-B031-0B90-0B036324C0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886C2CB-91F1-4473-49F0-04653B62D1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024269C-7C34-1A08-8138-56E35ED667FB}"/>
              </a:ext>
            </a:extLst>
          </p:cNvPr>
          <p:cNvSpPr>
            <a:spLocks noGrp="1" noChangeArrowheads="1"/>
          </p:cNvSpPr>
          <p:nvPr>
            <p:ph type="sldNum" sz="quarter" idx="12"/>
          </p:nvPr>
        </p:nvSpPr>
        <p:spPr>
          <a:ln/>
        </p:spPr>
        <p:txBody>
          <a:bodyPr/>
          <a:lstStyle>
            <a:lvl1pPr>
              <a:defRPr/>
            </a:lvl1pPr>
          </a:lstStyle>
          <a:p>
            <a:pPr>
              <a:defRPr/>
            </a:pPr>
            <a:fld id="{9FC5BF43-A916-4630-A20F-76BBA68F6CAA}" type="slidenum">
              <a:rPr lang="en-US" altLang="en-US"/>
              <a:pPr>
                <a:defRPr/>
              </a:pPr>
              <a:t>‹#›</a:t>
            </a:fld>
            <a:endParaRPr lang="en-US" altLang="en-US"/>
          </a:p>
        </p:txBody>
      </p:sp>
    </p:spTree>
    <p:extLst>
      <p:ext uri="{BB962C8B-B14F-4D97-AF65-F5344CB8AC3E}">
        <p14:creationId xmlns:p14="http://schemas.microsoft.com/office/powerpoint/2010/main" val="1799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2EA5C32-0372-6632-3A31-9375D07A07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D2A8802-A9F6-204A-6678-F9E2BE98C2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91B3D62-FBB4-E927-87E0-DF867DA20FA7}"/>
              </a:ext>
            </a:extLst>
          </p:cNvPr>
          <p:cNvSpPr>
            <a:spLocks noGrp="1" noChangeArrowheads="1"/>
          </p:cNvSpPr>
          <p:nvPr>
            <p:ph type="sldNum" sz="quarter" idx="12"/>
          </p:nvPr>
        </p:nvSpPr>
        <p:spPr>
          <a:ln/>
        </p:spPr>
        <p:txBody>
          <a:bodyPr/>
          <a:lstStyle>
            <a:lvl1pPr>
              <a:defRPr/>
            </a:lvl1pPr>
          </a:lstStyle>
          <a:p>
            <a:pPr>
              <a:defRPr/>
            </a:pPr>
            <a:fld id="{3B36FF22-03CB-4EFB-B317-866172E17E1A}" type="slidenum">
              <a:rPr lang="en-US" altLang="en-US"/>
              <a:pPr>
                <a:defRPr/>
              </a:pPr>
              <a:t>‹#›</a:t>
            </a:fld>
            <a:endParaRPr lang="en-US" altLang="en-US"/>
          </a:p>
        </p:txBody>
      </p:sp>
    </p:spTree>
    <p:extLst>
      <p:ext uri="{BB962C8B-B14F-4D97-AF65-F5344CB8AC3E}">
        <p14:creationId xmlns:p14="http://schemas.microsoft.com/office/powerpoint/2010/main" val="156235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22E8727-28AF-DC1A-4FAF-953C14018E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51984122-E840-9F47-8E4F-34F2B35A32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4FE632B-263B-8404-BA88-191632177583}"/>
              </a:ext>
            </a:extLst>
          </p:cNvPr>
          <p:cNvSpPr>
            <a:spLocks noGrp="1" noChangeArrowheads="1"/>
          </p:cNvSpPr>
          <p:nvPr>
            <p:ph type="sldNum" sz="quarter" idx="12"/>
          </p:nvPr>
        </p:nvSpPr>
        <p:spPr>
          <a:ln/>
        </p:spPr>
        <p:txBody>
          <a:bodyPr/>
          <a:lstStyle>
            <a:lvl1pPr>
              <a:defRPr/>
            </a:lvl1pPr>
          </a:lstStyle>
          <a:p>
            <a:pPr>
              <a:defRPr/>
            </a:pPr>
            <a:fld id="{B5758D01-12FC-4974-8CBC-29E3E351B642}" type="slidenum">
              <a:rPr lang="en-US" altLang="en-US"/>
              <a:pPr>
                <a:defRPr/>
              </a:pPr>
              <a:t>‹#›</a:t>
            </a:fld>
            <a:endParaRPr lang="en-US" altLang="en-US"/>
          </a:p>
        </p:txBody>
      </p:sp>
    </p:spTree>
    <p:extLst>
      <p:ext uri="{BB962C8B-B14F-4D97-AF65-F5344CB8AC3E}">
        <p14:creationId xmlns:p14="http://schemas.microsoft.com/office/powerpoint/2010/main" val="384183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201786D-B3CB-581B-B7DE-8C5202F72A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74D042A-262A-6CD4-55CB-75AC3BAA6A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A48F09F-DF5D-4EAF-2ED6-265E9F8A275E}"/>
              </a:ext>
            </a:extLst>
          </p:cNvPr>
          <p:cNvSpPr>
            <a:spLocks noGrp="1" noChangeArrowheads="1"/>
          </p:cNvSpPr>
          <p:nvPr>
            <p:ph type="sldNum" sz="quarter" idx="12"/>
          </p:nvPr>
        </p:nvSpPr>
        <p:spPr>
          <a:ln/>
        </p:spPr>
        <p:txBody>
          <a:bodyPr/>
          <a:lstStyle>
            <a:lvl1pPr>
              <a:defRPr/>
            </a:lvl1pPr>
          </a:lstStyle>
          <a:p>
            <a:pPr>
              <a:defRPr/>
            </a:pPr>
            <a:fld id="{802D985C-C7F3-459E-93B8-9C293020D3C3}" type="slidenum">
              <a:rPr lang="en-US" altLang="en-US"/>
              <a:pPr>
                <a:defRPr/>
              </a:pPr>
              <a:t>‹#›</a:t>
            </a:fld>
            <a:endParaRPr lang="en-US" altLang="en-US"/>
          </a:p>
        </p:txBody>
      </p:sp>
    </p:spTree>
    <p:extLst>
      <p:ext uri="{BB962C8B-B14F-4D97-AF65-F5344CB8AC3E}">
        <p14:creationId xmlns:p14="http://schemas.microsoft.com/office/powerpoint/2010/main" val="318475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D5692F9-1989-299B-3C7F-0025E4A52E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D5CDF12-79BA-C4DE-0382-02DECAC12B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80A3A71-765C-6154-17F1-224A384914A8}"/>
              </a:ext>
            </a:extLst>
          </p:cNvPr>
          <p:cNvSpPr>
            <a:spLocks noGrp="1" noChangeArrowheads="1"/>
          </p:cNvSpPr>
          <p:nvPr>
            <p:ph type="sldNum" sz="quarter" idx="12"/>
          </p:nvPr>
        </p:nvSpPr>
        <p:spPr>
          <a:ln/>
        </p:spPr>
        <p:txBody>
          <a:bodyPr/>
          <a:lstStyle>
            <a:lvl1pPr>
              <a:defRPr/>
            </a:lvl1pPr>
          </a:lstStyle>
          <a:p>
            <a:pPr>
              <a:defRPr/>
            </a:pPr>
            <a:fld id="{CB063A15-FD43-4724-BDEE-80B1E0B697DE}" type="slidenum">
              <a:rPr lang="en-US" altLang="en-US"/>
              <a:pPr>
                <a:defRPr/>
              </a:pPr>
              <a:t>‹#›</a:t>
            </a:fld>
            <a:endParaRPr lang="en-US" altLang="en-US"/>
          </a:p>
        </p:txBody>
      </p:sp>
    </p:spTree>
    <p:extLst>
      <p:ext uri="{BB962C8B-B14F-4D97-AF65-F5344CB8AC3E}">
        <p14:creationId xmlns:p14="http://schemas.microsoft.com/office/powerpoint/2010/main" val="266220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B719A05-E8B9-96A0-E72D-937B705E383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F384AEC-6DCD-33A9-2131-4B73660DC95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B30296D-4DC2-66A2-7FD7-04C01993298D}"/>
              </a:ext>
            </a:extLst>
          </p:cNvPr>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a:extLst>
              <a:ext uri="{FF2B5EF4-FFF2-40B4-BE49-F238E27FC236}">
                <a16:creationId xmlns:a16="http://schemas.microsoft.com/office/drawing/2014/main" id="{20358CF8-75EA-72C8-1EF0-8E44F498E319}"/>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DAD33A35-2E51-B77A-E26E-A29367CC7119}"/>
              </a:ext>
            </a:extLst>
          </p:cNvPr>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smtClean="0"/>
            </a:lvl1pPr>
          </a:lstStyle>
          <a:p>
            <a:pPr>
              <a:defRPr/>
            </a:pPr>
            <a:fld id="{4FFD42F6-C6F0-476B-A6E6-CBEB937229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7.gi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hyperlink" Target="http://www.solarviews.com/cap/comet/halebop2.htm" TargetMode="External"/><Relationship Id="rId1" Type="http://schemas.openxmlformats.org/officeDocument/2006/relationships/slideLayout" Target="../slideLayouts/slideLayout7.xml"/><Relationship Id="rId6" Type="http://schemas.openxmlformats.org/officeDocument/2006/relationships/hyperlink" Target="http://www.solarviews.com/cap/comet/kohoutek.htm" TargetMode="External"/><Relationship Id="rId5" Type="http://schemas.openxmlformats.org/officeDocument/2006/relationships/image" Target="../media/image19.jpeg"/><Relationship Id="rId4" Type="http://schemas.openxmlformats.org/officeDocument/2006/relationships/hyperlink" Target="http://www.solarviews.com/cap/comet/ikeya.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emf"/></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8" Type="http://schemas.openxmlformats.org/officeDocument/2006/relationships/hyperlink" Target="http://www.google.com/url?sa=i&amp;rct=j&amp;q=russian+meteor&amp;source=images&amp;cd=&amp;cad=rja&amp;docid=2mkKf_kuld295M&amp;tbnid=B_qrKyJ-JICrLM:&amp;ved=0CAUQjRw&amp;url=http%3A%2F%2Fwww.universetoday.com%2F100025%2Fairburst-explained-nasa-addresses-the-russian-meteor-explosion%2F&amp;ei=IdsjUaHgMMji2QWH-YHABw&amp;bvm=bv.42553238,d.b2I&amp;psig=AFQjCNGd4PwNPvh19A18-Pt-C9gmYI_jBg&amp;ust=1361390663788101" TargetMode="External"/><Relationship Id="rId3" Type="http://schemas.openxmlformats.org/officeDocument/2006/relationships/hyperlink" Target="https://www.youtube.com/watch?feature=player_detailpage&amp;v=dpmXyJrs7iU" TargetMode="External"/><Relationship Id="rId7"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hyperlink" Target="http://www.google.com/url?sa=i&amp;rct=j&amp;q=russian+meteor&amp;source=images&amp;cd=&amp;cad=rja&amp;docid=NCffLzYCaWy1ZM&amp;tbnid=KcXHakDOPI2T7M:&amp;ved=0CAUQjRw&amp;url=http%3A%2F%2Fwww.guardian.co.uk%2Fscience%2Fvideo%2F2013%2Ffeb%2F18%2Frussian-meteor-first-fragment-claims-video&amp;ei=8dojUYG5J-242QWTg4DIDg&amp;bvm=bv.42553238,d.b2I&amp;psig=AFQjCNGd4PwNPvh19A18-Pt-C9gmYI_jBg&amp;ust=1361390663788101" TargetMode="External"/><Relationship Id="rId5" Type="http://schemas.openxmlformats.org/officeDocument/2006/relationships/image" Target="../media/image51.jpeg"/><Relationship Id="rId4" Type="http://schemas.openxmlformats.org/officeDocument/2006/relationships/hyperlink" Target="http://www.google.com/url?sa=i&amp;rct=j&amp;q=russian+meteor&amp;source=images&amp;cd=&amp;cad=rja&amp;docid=fX8s_H9bjbaibM&amp;tbnid=7K735Cm2NbgGRM:&amp;ved=0CAUQjRw&amp;url=http%3A%2F%2Fwww.pcmag.com%2Farticle2%2F0%2C2817%2C2415492%2C00.asp&amp;ei=49ojUdCmJcfM2AXe4YHIDw&amp;bvm=bv.42553238,d.b2I&amp;psig=AFQjCNGd4PwNPvh19A18-Pt-C9gmYI_jBg&amp;ust=1361390663788101" TargetMode="External"/><Relationship Id="rId9"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0841EF2-7943-5413-D281-FB6E94C047A9}"/>
              </a:ext>
            </a:extLst>
          </p:cNvPr>
          <p:cNvSpPr>
            <a:spLocks noGrp="1" noChangeArrowheads="1"/>
          </p:cNvSpPr>
          <p:nvPr>
            <p:ph type="ctrTitle"/>
          </p:nvPr>
        </p:nvSpPr>
        <p:spPr>
          <a:xfrm>
            <a:off x="685800" y="304800"/>
            <a:ext cx="7924800" cy="2057400"/>
          </a:xfrm>
        </p:spPr>
        <p:txBody>
          <a:bodyPr anchor="ctr"/>
          <a:lstStyle/>
          <a:p>
            <a:pPr eaLnBrk="1" hangingPunct="1"/>
            <a:r>
              <a:rPr lang="en-US" altLang="en-US" dirty="0">
                <a:solidFill>
                  <a:schemeClr val="hlink"/>
                </a:solidFill>
                <a:latin typeface="Earwig Factory" pitchFamily="28" charset="0"/>
              </a:rPr>
              <a:t>Small Bodies in the Solar System</a:t>
            </a:r>
            <a:endParaRPr lang="en-US" altLang="en-US" sz="2800" dirty="0">
              <a:solidFill>
                <a:schemeClr val="hlink"/>
              </a:solidFill>
              <a:latin typeface="Comic Sans MS" panose="030F0702030302020204" pitchFamily="66" charset="0"/>
            </a:endParaRPr>
          </a:p>
        </p:txBody>
      </p:sp>
      <p:sp>
        <p:nvSpPr>
          <p:cNvPr id="2" name="Subtitle 1">
            <a:extLst>
              <a:ext uri="{FF2B5EF4-FFF2-40B4-BE49-F238E27FC236}">
                <a16:creationId xmlns:a16="http://schemas.microsoft.com/office/drawing/2014/main" id="{7F1A2104-4590-E73E-D4CF-27330E9BBF84}"/>
              </a:ext>
            </a:extLst>
          </p:cNvPr>
          <p:cNvSpPr>
            <a:spLocks noGrp="1"/>
          </p:cNvSpPr>
          <p:nvPr>
            <p:ph type="subTitle" idx="1"/>
          </p:nvPr>
        </p:nvSpPr>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CCE0897-9924-145C-B85B-2CE907C9D62E}"/>
              </a:ext>
            </a:extLst>
          </p:cNvPr>
          <p:cNvSpPr>
            <a:spLocks noGrp="1" noChangeArrowheads="1"/>
          </p:cNvSpPr>
          <p:nvPr>
            <p:ph type="title"/>
          </p:nvPr>
        </p:nvSpPr>
        <p:spPr>
          <a:xfrm>
            <a:off x="685800" y="228600"/>
            <a:ext cx="7772400" cy="914400"/>
          </a:xfrm>
          <a:solidFill>
            <a:srgbClr val="5F5F5F"/>
          </a:solidFill>
        </p:spPr>
        <p:txBody>
          <a:bodyPr/>
          <a:lstStyle/>
          <a:p>
            <a:pPr eaLnBrk="1" hangingPunct="1"/>
            <a:r>
              <a:rPr lang="en-US" altLang="en-US" sz="6000" dirty="0">
                <a:solidFill>
                  <a:srgbClr val="66CCFF"/>
                </a:solidFill>
                <a:latin typeface="Earwig Factory" pitchFamily="28" charset="0"/>
              </a:rPr>
              <a:t>Comet Structure</a:t>
            </a:r>
            <a:endParaRPr lang="en-US" altLang="en-US" sz="2800" dirty="0">
              <a:solidFill>
                <a:srgbClr val="66CCFF"/>
              </a:solidFill>
              <a:latin typeface="Comic Sans MS" panose="030F0702030302020204" pitchFamily="66" charset="0"/>
            </a:endParaRPr>
          </a:p>
        </p:txBody>
      </p:sp>
      <p:sp>
        <p:nvSpPr>
          <p:cNvPr id="59395" name="Rectangle 3">
            <a:extLst>
              <a:ext uri="{FF2B5EF4-FFF2-40B4-BE49-F238E27FC236}">
                <a16:creationId xmlns:a16="http://schemas.microsoft.com/office/drawing/2014/main" id="{C2CDA679-4FD8-D27D-CC42-2D85A6A3C6D2}"/>
              </a:ext>
            </a:extLst>
          </p:cNvPr>
          <p:cNvSpPr>
            <a:spLocks noGrp="1" noChangeArrowheads="1"/>
          </p:cNvSpPr>
          <p:nvPr>
            <p:ph type="body" sz="half" idx="1"/>
          </p:nvPr>
        </p:nvSpPr>
        <p:spPr>
          <a:xfrm>
            <a:off x="4903209" y="1295400"/>
            <a:ext cx="4240791" cy="5562600"/>
          </a:xfrm>
        </p:spPr>
        <p:txBody>
          <a:bodyPr/>
          <a:lstStyle/>
          <a:p>
            <a:pPr eaLnBrk="1" hangingPunct="1"/>
            <a:r>
              <a:rPr lang="en-US" altLang="en-US" sz="2400" u="sng" dirty="0">
                <a:solidFill>
                  <a:srgbClr val="66CCFF"/>
                </a:solidFill>
                <a:latin typeface="Comic Sans MS" panose="030F0702030302020204" pitchFamily="66" charset="0"/>
              </a:rPr>
              <a:t>Coma</a:t>
            </a:r>
            <a:r>
              <a:rPr lang="en-US" altLang="en-US" sz="2400" dirty="0">
                <a:solidFill>
                  <a:srgbClr val="66CCFF"/>
                </a:solidFill>
                <a:latin typeface="Comic Sans MS" panose="030F0702030302020204" pitchFamily="66" charset="0"/>
              </a:rPr>
              <a:t> – Dense cloud of water, carbon dioxide, and other neutral gases. Surround the nucleus.</a:t>
            </a:r>
          </a:p>
          <a:p>
            <a:pPr eaLnBrk="1" hangingPunct="1"/>
            <a:endParaRPr lang="en-US" altLang="en-US" sz="2400" dirty="0">
              <a:solidFill>
                <a:srgbClr val="66CCFF"/>
              </a:solidFill>
              <a:latin typeface="Comic Sans MS" panose="030F0702030302020204" pitchFamily="66" charset="0"/>
            </a:endParaRPr>
          </a:p>
          <a:p>
            <a:pPr eaLnBrk="1" hangingPunct="1"/>
            <a:r>
              <a:rPr lang="en-US" altLang="en-US" sz="2400" u="sng" dirty="0">
                <a:solidFill>
                  <a:srgbClr val="66CCFF"/>
                </a:solidFill>
                <a:latin typeface="Comic Sans MS" panose="030F0702030302020204" pitchFamily="66" charset="0"/>
              </a:rPr>
              <a:t>Ion Tail </a:t>
            </a:r>
            <a:r>
              <a:rPr lang="en-US" altLang="en-US" sz="2400" dirty="0">
                <a:solidFill>
                  <a:srgbClr val="66CCFF"/>
                </a:solidFill>
                <a:latin typeface="Comic Sans MS" panose="030F0702030302020204" pitchFamily="66" charset="0"/>
              </a:rPr>
              <a:t>-</a:t>
            </a:r>
            <a:r>
              <a:rPr lang="en-US" sz="2400" kern="0" dirty="0">
                <a:solidFill>
                  <a:schemeClr val="accent2"/>
                </a:solidFill>
                <a:latin typeface="Comic Sans MS" panose="030F0702030302020204" pitchFamily="66" charset="0"/>
              </a:rPr>
              <a:t>;</a:t>
            </a:r>
            <a:r>
              <a:rPr lang="en-US" altLang="en-US" sz="2400" dirty="0">
                <a:solidFill>
                  <a:srgbClr val="66CCFF"/>
                </a:solidFill>
                <a:latin typeface="Comic Sans MS" panose="030F0702030302020204" pitchFamily="66" charset="0"/>
              </a:rPr>
              <a:t> made of electrically charge particles that are blown directly away from the sun by the solar wind.</a:t>
            </a:r>
            <a:r>
              <a:rPr lang="en-US" sz="2400" kern="0" dirty="0">
                <a:solidFill>
                  <a:schemeClr val="accent2"/>
                </a:solidFill>
                <a:latin typeface="Comic Sans MS" panose="030F0702030302020204" pitchFamily="66" charset="0"/>
              </a:rPr>
              <a:t> </a:t>
            </a:r>
            <a:endParaRPr lang="en-US" altLang="en-US" sz="2400" dirty="0">
              <a:solidFill>
                <a:schemeClr val="accent2"/>
              </a:solidFill>
              <a:latin typeface="Comic Sans MS" panose="030F0702030302020204" pitchFamily="66" charset="0"/>
            </a:endParaRPr>
          </a:p>
        </p:txBody>
      </p:sp>
      <p:sp>
        <p:nvSpPr>
          <p:cNvPr id="11269" name="Picture 7">
            <a:extLst>
              <a:ext uri="{FF2B5EF4-FFF2-40B4-BE49-F238E27FC236}">
                <a16:creationId xmlns:a16="http://schemas.microsoft.com/office/drawing/2014/main" id="{EE97C553-4021-E4C5-3EEB-A5B7C4E6397E}"/>
              </a:ext>
            </a:extLst>
          </p:cNvPr>
          <p:cNvSpPr>
            <a:spLocks noChangeAspect="1" noChangeArrowheads="1"/>
          </p:cNvSpPr>
          <p:nvPr/>
        </p:nvSpPr>
        <p:spPr bwMode="auto">
          <a:xfrm>
            <a:off x="5791200" y="38100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 name="Picture 10" descr="comet">
            <a:extLst>
              <a:ext uri="{FF2B5EF4-FFF2-40B4-BE49-F238E27FC236}">
                <a16:creationId xmlns:a16="http://schemas.microsoft.com/office/drawing/2014/main" id="{127F0571-2779-92AA-A1BF-022EB7C73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598410" cy="4343400"/>
          </a:xfrm>
          <a:prstGeom prst="rect">
            <a:avLst/>
          </a:prstGeom>
          <a:solidFill>
            <a:schemeClr val="bg1"/>
          </a:solidFill>
          <a:ln>
            <a:noFill/>
          </a:ln>
        </p:spPr>
      </p:pic>
    </p:spTree>
    <p:extLst>
      <p:ext uri="{BB962C8B-B14F-4D97-AF65-F5344CB8AC3E}">
        <p14:creationId xmlns:p14="http://schemas.microsoft.com/office/powerpoint/2010/main" val="294803768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3" presetClass="entr" presetSubtype="0"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
                                        <p:tgtEl>
                                          <p:spTgt spid="59395">
                                            <p:txEl>
                                              <p:pRg st="0" end="0"/>
                                            </p:txEl>
                                          </p:spTgt>
                                        </p:tgtEl>
                                      </p:cBhvr>
                                    </p:animEffect>
                                    <p:anim calcmode="lin" valueType="num">
                                      <p:cBhvr>
                                        <p:cTn id="8" dur="4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939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939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939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fade">
                                      <p:cBhvr>
                                        <p:cTn id="15" dur="100"/>
                                        <p:tgtEl>
                                          <p:spTgt spid="59395">
                                            <p:txEl>
                                              <p:pRg st="2" end="2"/>
                                            </p:txEl>
                                          </p:spTgt>
                                        </p:tgtEl>
                                      </p:cBhvr>
                                    </p:animEffect>
                                    <p:anim calcmode="lin" valueType="num">
                                      <p:cBhvr>
                                        <p:cTn id="16" dur="4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17" dur="400" fill="hold"/>
                                        <p:tgtEl>
                                          <p:spTgt spid="59395">
                                            <p:txEl>
                                              <p:pRg st="2" end="2"/>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5939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5939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36AF4A-58E3-CC84-C37F-BC62E2962A86}"/>
              </a:ext>
            </a:extLst>
          </p:cNvPr>
          <p:cNvSpPr>
            <a:spLocks noGrp="1" noChangeArrowheads="1"/>
          </p:cNvSpPr>
          <p:nvPr>
            <p:ph type="title"/>
          </p:nvPr>
        </p:nvSpPr>
        <p:spPr>
          <a:xfrm>
            <a:off x="685800" y="228600"/>
            <a:ext cx="7772400" cy="914400"/>
          </a:xfrm>
          <a:solidFill>
            <a:srgbClr val="5F5F5F"/>
          </a:solidFill>
        </p:spPr>
        <p:txBody>
          <a:bodyPr/>
          <a:lstStyle/>
          <a:p>
            <a:pPr eaLnBrk="1" hangingPunct="1"/>
            <a:r>
              <a:rPr lang="en-US" altLang="en-US" sz="6000" dirty="0">
                <a:solidFill>
                  <a:srgbClr val="66CCFF"/>
                </a:solidFill>
                <a:latin typeface="Earwig Factory" pitchFamily="28" charset="0"/>
              </a:rPr>
              <a:t>Comet Orbits</a:t>
            </a:r>
            <a:endParaRPr lang="en-US" altLang="en-US" sz="2800" dirty="0">
              <a:solidFill>
                <a:srgbClr val="66CCFF"/>
              </a:solidFill>
              <a:latin typeface="Comic Sans MS" panose="030F0702030302020204" pitchFamily="66" charset="0"/>
            </a:endParaRPr>
          </a:p>
        </p:txBody>
      </p:sp>
      <p:sp>
        <p:nvSpPr>
          <p:cNvPr id="61443" name="Rectangle 3">
            <a:extLst>
              <a:ext uri="{FF2B5EF4-FFF2-40B4-BE49-F238E27FC236}">
                <a16:creationId xmlns:a16="http://schemas.microsoft.com/office/drawing/2014/main" id="{BD3F2E6C-1618-4009-FC6E-4D0183F4AE85}"/>
              </a:ext>
            </a:extLst>
          </p:cNvPr>
          <p:cNvSpPr>
            <a:spLocks noGrp="1" noChangeArrowheads="1"/>
          </p:cNvSpPr>
          <p:nvPr>
            <p:ph type="body" sz="half" idx="1"/>
          </p:nvPr>
        </p:nvSpPr>
        <p:spPr>
          <a:xfrm>
            <a:off x="4038600" y="1371600"/>
            <a:ext cx="5105400" cy="5257800"/>
          </a:xfrm>
        </p:spPr>
        <p:txBody>
          <a:bodyPr/>
          <a:lstStyle/>
          <a:p>
            <a:pPr eaLnBrk="1" hangingPunct="1">
              <a:lnSpc>
                <a:spcPct val="110000"/>
              </a:lnSpc>
            </a:pPr>
            <a:r>
              <a:rPr lang="en-US" altLang="en-US" sz="2800" dirty="0">
                <a:solidFill>
                  <a:srgbClr val="66CCFF"/>
                </a:solidFill>
                <a:latin typeface="Comic Sans MS" panose="030F0702030302020204" pitchFamily="66" charset="0"/>
              </a:rPr>
              <a:t>All comet orbits are </a:t>
            </a:r>
            <a:r>
              <a:rPr lang="en-US" altLang="en-US" sz="2800" b="1" u="sng" dirty="0">
                <a:solidFill>
                  <a:srgbClr val="66CCFF"/>
                </a:solidFill>
                <a:latin typeface="Comic Sans MS" panose="030F0702030302020204" pitchFamily="66" charset="0"/>
              </a:rPr>
              <a:t>ellipses</a:t>
            </a:r>
            <a:r>
              <a:rPr lang="en-US" altLang="en-US" sz="2800" dirty="0">
                <a:solidFill>
                  <a:srgbClr val="66CCFF"/>
                </a:solidFill>
                <a:latin typeface="Comic Sans MS" panose="030F0702030302020204" pitchFamily="66" charset="0"/>
              </a:rPr>
              <a:t>, or stretched, narrow circles. </a:t>
            </a:r>
          </a:p>
          <a:p>
            <a:pPr eaLnBrk="1" hangingPunct="1">
              <a:lnSpc>
                <a:spcPct val="110000"/>
              </a:lnSpc>
            </a:pPr>
            <a:r>
              <a:rPr lang="en-US" altLang="en-US" sz="2800" dirty="0">
                <a:solidFill>
                  <a:srgbClr val="66CCFF"/>
                </a:solidFill>
                <a:latin typeface="Comic Sans MS" panose="030F0702030302020204" pitchFamily="66" charset="0"/>
              </a:rPr>
              <a:t>They sometimes cross the orbits of several planets on their trip around their sun.</a:t>
            </a:r>
          </a:p>
          <a:p>
            <a:pPr eaLnBrk="1" hangingPunct="1">
              <a:lnSpc>
                <a:spcPct val="110000"/>
              </a:lnSpc>
            </a:pPr>
            <a:r>
              <a:rPr lang="en-US" altLang="en-US" sz="2800" dirty="0">
                <a:solidFill>
                  <a:srgbClr val="66CCFF"/>
                </a:solidFill>
                <a:latin typeface="Comic Sans MS" panose="030F0702030302020204" pitchFamily="66" charset="0"/>
              </a:rPr>
              <a:t>A comet’s tail always points </a:t>
            </a:r>
            <a:r>
              <a:rPr lang="en-US" altLang="en-US" sz="2800" b="1" u="sng" dirty="0">
                <a:solidFill>
                  <a:srgbClr val="66CCFF"/>
                </a:solidFill>
                <a:latin typeface="Comic Sans MS" panose="030F0702030302020204" pitchFamily="66" charset="0"/>
              </a:rPr>
              <a:t>away</a:t>
            </a:r>
            <a:r>
              <a:rPr lang="en-US" altLang="en-US" sz="2800" dirty="0">
                <a:solidFill>
                  <a:srgbClr val="66CCFF"/>
                </a:solidFill>
                <a:latin typeface="Comic Sans MS" panose="030F0702030302020204" pitchFamily="66" charset="0"/>
              </a:rPr>
              <a:t> from the sun - because the solar wind is blowing it away.</a:t>
            </a:r>
          </a:p>
        </p:txBody>
      </p:sp>
      <p:pic>
        <p:nvPicPr>
          <p:cNvPr id="61446" name="Picture 6">
            <a:extLst>
              <a:ext uri="{FF2B5EF4-FFF2-40B4-BE49-F238E27FC236}">
                <a16:creationId xmlns:a16="http://schemas.microsoft.com/office/drawing/2014/main" id="{36E4F3F6-7430-D848-671F-7D08F69D9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4038600" cy="245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100"/>
                                        <p:tgtEl>
                                          <p:spTgt spid="61443">
                                            <p:txEl>
                                              <p:pRg st="0" end="0"/>
                                            </p:txEl>
                                          </p:spTgt>
                                        </p:tgtEl>
                                      </p:cBhvr>
                                    </p:animEffect>
                                    <p:anim calcmode="lin" valueType="num">
                                      <p:cBhvr>
                                        <p:cTn id="8" dur="4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144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144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144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43" presetClass="entr" presetSubtype="0" fill="hold" nodeType="afterEffect">
                                  <p:stCondLst>
                                    <p:cond delay="0"/>
                                  </p:stCondLst>
                                  <p:childTnLst>
                                    <p:set>
                                      <p:cBhvr>
                                        <p:cTn id="14" dur="1" fill="hold">
                                          <p:stCondLst>
                                            <p:cond delay="0"/>
                                          </p:stCondLst>
                                        </p:cTn>
                                        <p:tgtEl>
                                          <p:spTgt spid="61443">
                                            <p:txEl>
                                              <p:pRg st="1" end="1"/>
                                            </p:txEl>
                                          </p:spTgt>
                                        </p:tgtEl>
                                        <p:attrNameLst>
                                          <p:attrName>style.visibility</p:attrName>
                                        </p:attrNameLst>
                                      </p:cBhvr>
                                      <p:to>
                                        <p:strVal val="visible"/>
                                      </p:to>
                                    </p:set>
                                    <p:animEffect transition="in" filter="fade">
                                      <p:cBhvr>
                                        <p:cTn id="15" dur="100"/>
                                        <p:tgtEl>
                                          <p:spTgt spid="61443">
                                            <p:txEl>
                                              <p:pRg st="1" end="1"/>
                                            </p:txEl>
                                          </p:spTgt>
                                        </p:tgtEl>
                                      </p:cBhvr>
                                    </p:animEffect>
                                    <p:anim calcmode="lin" valueType="num">
                                      <p:cBhvr>
                                        <p:cTn id="16" dur="4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p:cTn id="17" dur="400" fill="hold"/>
                                        <p:tgtEl>
                                          <p:spTgt spid="61443">
                                            <p:txEl>
                                              <p:pRg st="1" end="1"/>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144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144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2000"/>
                            </p:stCondLst>
                            <p:childTnLst>
                              <p:par>
                                <p:cTn id="21" presetID="43" presetClass="entr" presetSubtype="0" fill="hold" nodeType="afterEffect">
                                  <p:stCondLst>
                                    <p:cond delay="0"/>
                                  </p:stCondLst>
                                  <p:childTnLst>
                                    <p:set>
                                      <p:cBhvr>
                                        <p:cTn id="22" dur="1" fill="hold">
                                          <p:stCondLst>
                                            <p:cond delay="0"/>
                                          </p:stCondLst>
                                        </p:cTn>
                                        <p:tgtEl>
                                          <p:spTgt spid="61443">
                                            <p:txEl>
                                              <p:pRg st="2" end="2"/>
                                            </p:txEl>
                                          </p:spTgt>
                                        </p:tgtEl>
                                        <p:attrNameLst>
                                          <p:attrName>style.visibility</p:attrName>
                                        </p:attrNameLst>
                                      </p:cBhvr>
                                      <p:to>
                                        <p:strVal val="visible"/>
                                      </p:to>
                                    </p:set>
                                    <p:animEffect transition="in" filter="fade">
                                      <p:cBhvr>
                                        <p:cTn id="23" dur="100"/>
                                        <p:tgtEl>
                                          <p:spTgt spid="61443">
                                            <p:txEl>
                                              <p:pRg st="2" end="2"/>
                                            </p:txEl>
                                          </p:spTgt>
                                        </p:tgtEl>
                                      </p:cBhvr>
                                    </p:animEffect>
                                    <p:anim calcmode="lin" valueType="num">
                                      <p:cBhvr>
                                        <p:cTn id="24" dur="4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p:cTn id="25" dur="400" fill="hold"/>
                                        <p:tgtEl>
                                          <p:spTgt spid="61443">
                                            <p:txEl>
                                              <p:pRg st="2" end="2"/>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144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144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61446"/>
                                        </p:tgtEl>
                                        <p:attrNameLst>
                                          <p:attrName>style.visibility</p:attrName>
                                        </p:attrNameLst>
                                      </p:cBhvr>
                                      <p:to>
                                        <p:strVal val="visible"/>
                                      </p:to>
                                    </p:set>
                                    <p:animEffect transition="in" filter="dissolve">
                                      <p:cBhvr>
                                        <p:cTn id="31"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36AF4A-58E3-CC84-C37F-BC62E2962A86}"/>
              </a:ext>
            </a:extLst>
          </p:cNvPr>
          <p:cNvSpPr>
            <a:spLocks noGrp="1" noChangeArrowheads="1"/>
          </p:cNvSpPr>
          <p:nvPr>
            <p:ph type="title"/>
          </p:nvPr>
        </p:nvSpPr>
        <p:spPr>
          <a:xfrm>
            <a:off x="685800" y="228600"/>
            <a:ext cx="7772400" cy="914400"/>
          </a:xfrm>
          <a:solidFill>
            <a:srgbClr val="5F5F5F"/>
          </a:solidFill>
        </p:spPr>
        <p:txBody>
          <a:bodyPr/>
          <a:lstStyle/>
          <a:p>
            <a:pPr eaLnBrk="1" hangingPunct="1"/>
            <a:r>
              <a:rPr lang="en-US" altLang="en-US" sz="6000" dirty="0">
                <a:solidFill>
                  <a:srgbClr val="66CCFF"/>
                </a:solidFill>
                <a:latin typeface="Earwig Factory" pitchFamily="28" charset="0"/>
              </a:rPr>
              <a:t>Comet Orbits</a:t>
            </a:r>
            <a:endParaRPr lang="en-US" altLang="en-US" sz="2800" dirty="0">
              <a:solidFill>
                <a:srgbClr val="66CCFF"/>
              </a:solidFill>
              <a:latin typeface="Comic Sans MS" panose="030F0702030302020204" pitchFamily="66" charset="0"/>
            </a:endParaRPr>
          </a:p>
        </p:txBody>
      </p:sp>
      <p:sp>
        <p:nvSpPr>
          <p:cNvPr id="61443" name="Rectangle 3">
            <a:extLst>
              <a:ext uri="{FF2B5EF4-FFF2-40B4-BE49-F238E27FC236}">
                <a16:creationId xmlns:a16="http://schemas.microsoft.com/office/drawing/2014/main" id="{BD3F2E6C-1618-4009-FC6E-4D0183F4AE85}"/>
              </a:ext>
            </a:extLst>
          </p:cNvPr>
          <p:cNvSpPr>
            <a:spLocks noGrp="1" noChangeArrowheads="1"/>
          </p:cNvSpPr>
          <p:nvPr>
            <p:ph type="body" sz="half" idx="1"/>
          </p:nvPr>
        </p:nvSpPr>
        <p:spPr>
          <a:xfrm>
            <a:off x="4038600" y="1371600"/>
            <a:ext cx="5105400" cy="5257800"/>
          </a:xfrm>
        </p:spPr>
        <p:txBody>
          <a:bodyPr/>
          <a:lstStyle/>
          <a:p>
            <a:pPr lvl="0" eaLnBrk="1" hangingPunct="1">
              <a:lnSpc>
                <a:spcPct val="90000"/>
              </a:lnSpc>
              <a:buClr>
                <a:srgbClr val="9999FF"/>
              </a:buClr>
              <a:buBlip>
                <a:blip r:embed="rId4"/>
              </a:buBlip>
              <a:defRPr/>
            </a:pPr>
            <a:r>
              <a:rPr lang="en-US" sz="2800" kern="0" dirty="0">
                <a:solidFill>
                  <a:schemeClr val="accent2"/>
                </a:solidFill>
                <a:effectLst>
                  <a:outerShdw blurRad="38100" dist="38100" dir="2700000" algn="tl">
                    <a:srgbClr val="000000"/>
                  </a:outerShdw>
                </a:effectLst>
              </a:rPr>
              <a:t>Their velocity increases greatly when they are near the Sun and slows down at the far reaches of the orbit. </a:t>
            </a:r>
          </a:p>
          <a:p>
            <a:pPr lvl="0" eaLnBrk="1" hangingPunct="1">
              <a:lnSpc>
                <a:spcPct val="90000"/>
              </a:lnSpc>
              <a:buClr>
                <a:srgbClr val="9999FF"/>
              </a:buClr>
              <a:buBlip>
                <a:blip r:embed="rId4"/>
              </a:buBlip>
              <a:defRPr/>
            </a:pPr>
            <a:endParaRPr lang="en-US" sz="2800" kern="0" dirty="0">
              <a:solidFill>
                <a:schemeClr val="accent2"/>
              </a:solidFill>
              <a:effectLst>
                <a:outerShdw blurRad="38100" dist="38100" dir="2700000" algn="tl">
                  <a:srgbClr val="000000"/>
                </a:outerShdw>
              </a:effectLst>
            </a:endParaRPr>
          </a:p>
          <a:p>
            <a:pPr lvl="0" eaLnBrk="1" hangingPunct="1">
              <a:lnSpc>
                <a:spcPct val="90000"/>
              </a:lnSpc>
              <a:buClr>
                <a:srgbClr val="9999FF"/>
              </a:buClr>
              <a:buBlip>
                <a:blip r:embed="rId4"/>
              </a:buBlip>
              <a:defRPr/>
            </a:pPr>
            <a:r>
              <a:rPr lang="en-US" sz="2800" kern="0" dirty="0">
                <a:solidFill>
                  <a:schemeClr val="accent2"/>
                </a:solidFill>
                <a:effectLst>
                  <a:outerShdw blurRad="38100" dist="38100" dir="2700000" algn="tl">
                    <a:srgbClr val="000000"/>
                  </a:outerShdw>
                </a:effectLst>
              </a:rPr>
              <a:t>Since the comet is light only when it is near the Sun (and is it vaporizing), comets are dark (virtually invisible) throughout most of their orbit. </a:t>
            </a:r>
          </a:p>
        </p:txBody>
      </p:sp>
      <p:pic>
        <p:nvPicPr>
          <p:cNvPr id="61446" name="Picture 6">
            <a:extLst>
              <a:ext uri="{FF2B5EF4-FFF2-40B4-BE49-F238E27FC236}">
                <a16:creationId xmlns:a16="http://schemas.microsoft.com/office/drawing/2014/main" id="{36E4F3F6-7430-D848-671F-7D08F69D9C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4038600" cy="245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94150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100"/>
                                        <p:tgtEl>
                                          <p:spTgt spid="61443">
                                            <p:txEl>
                                              <p:pRg st="0" end="0"/>
                                            </p:txEl>
                                          </p:spTgt>
                                        </p:tgtEl>
                                      </p:cBhvr>
                                    </p:animEffect>
                                    <p:anim calcmode="lin" valueType="num">
                                      <p:cBhvr>
                                        <p:cTn id="8" dur="4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144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144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144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fade">
                                      <p:cBhvr>
                                        <p:cTn id="15" dur="100"/>
                                        <p:tgtEl>
                                          <p:spTgt spid="61443">
                                            <p:txEl>
                                              <p:pRg st="2" end="2"/>
                                            </p:txEl>
                                          </p:spTgt>
                                        </p:tgtEl>
                                      </p:cBhvr>
                                    </p:animEffect>
                                    <p:anim calcmode="lin" valueType="num">
                                      <p:cBhvr>
                                        <p:cTn id="16" dur="4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p:cTn id="17" dur="400" fill="hold"/>
                                        <p:tgtEl>
                                          <p:spTgt spid="61443">
                                            <p:txEl>
                                              <p:pRg st="2" end="2"/>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144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144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61446"/>
                                        </p:tgtEl>
                                        <p:attrNameLst>
                                          <p:attrName>style.visibility</p:attrName>
                                        </p:attrNameLst>
                                      </p:cBhvr>
                                      <p:to>
                                        <p:strVal val="visible"/>
                                      </p:to>
                                    </p:set>
                                    <p:animEffect transition="in" filter="dissolve">
                                      <p:cBhvr>
                                        <p:cTn id="23"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36AF4A-58E3-CC84-C37F-BC62E2962A86}"/>
              </a:ext>
            </a:extLst>
          </p:cNvPr>
          <p:cNvSpPr>
            <a:spLocks noGrp="1" noChangeArrowheads="1"/>
          </p:cNvSpPr>
          <p:nvPr>
            <p:ph type="title"/>
          </p:nvPr>
        </p:nvSpPr>
        <p:spPr>
          <a:xfrm>
            <a:off x="685800" y="228600"/>
            <a:ext cx="7772400" cy="914400"/>
          </a:xfrm>
          <a:solidFill>
            <a:srgbClr val="5F5F5F"/>
          </a:solidFill>
        </p:spPr>
        <p:txBody>
          <a:bodyPr/>
          <a:lstStyle/>
          <a:p>
            <a:pPr eaLnBrk="1" hangingPunct="1"/>
            <a:r>
              <a:rPr lang="en-US" altLang="en-US" sz="6000" dirty="0">
                <a:solidFill>
                  <a:srgbClr val="66CCFF"/>
                </a:solidFill>
                <a:latin typeface="Earwig Factory" pitchFamily="28" charset="0"/>
              </a:rPr>
              <a:t>Orbit of Comets</a:t>
            </a:r>
            <a:endParaRPr lang="en-US" altLang="en-US" sz="2800" dirty="0">
              <a:solidFill>
                <a:srgbClr val="66CCFF"/>
              </a:solidFill>
              <a:latin typeface="Comic Sans MS" panose="030F0702030302020204" pitchFamily="66" charset="0"/>
            </a:endParaRPr>
          </a:p>
        </p:txBody>
      </p:sp>
      <p:sp>
        <p:nvSpPr>
          <p:cNvPr id="61443" name="Rectangle 3">
            <a:extLst>
              <a:ext uri="{FF2B5EF4-FFF2-40B4-BE49-F238E27FC236}">
                <a16:creationId xmlns:a16="http://schemas.microsoft.com/office/drawing/2014/main" id="{BD3F2E6C-1618-4009-FC6E-4D0183F4AE85}"/>
              </a:ext>
            </a:extLst>
          </p:cNvPr>
          <p:cNvSpPr>
            <a:spLocks noGrp="1" noChangeArrowheads="1"/>
          </p:cNvSpPr>
          <p:nvPr>
            <p:ph type="body" sz="half" idx="1"/>
          </p:nvPr>
        </p:nvSpPr>
        <p:spPr>
          <a:xfrm>
            <a:off x="381000" y="4972050"/>
            <a:ext cx="8763000" cy="1657350"/>
          </a:xfrm>
        </p:spPr>
        <p:txBody>
          <a:bodyPr/>
          <a:lstStyle/>
          <a:p>
            <a:pPr eaLnBrk="1" hangingPunct="1">
              <a:lnSpc>
                <a:spcPct val="110000"/>
              </a:lnSpc>
            </a:pPr>
            <a:r>
              <a:rPr lang="en-US" altLang="en-US" sz="2800" dirty="0">
                <a:solidFill>
                  <a:srgbClr val="66CCFF"/>
                </a:solidFill>
                <a:latin typeface="Comic Sans MS" panose="030F0702030302020204" pitchFamily="66" charset="0"/>
              </a:rPr>
              <a:t>The orbit of comets is very eccentric (elliptical)</a:t>
            </a:r>
          </a:p>
          <a:p>
            <a:pPr eaLnBrk="1" hangingPunct="1">
              <a:lnSpc>
                <a:spcPct val="110000"/>
              </a:lnSpc>
            </a:pPr>
            <a:r>
              <a:rPr lang="en-US" altLang="en-US" sz="2800" dirty="0">
                <a:solidFill>
                  <a:srgbClr val="66CCFF"/>
                </a:solidFill>
                <a:latin typeface="Comic Sans MS" panose="030F0702030302020204" pitchFamily="66" charset="0"/>
              </a:rPr>
              <a:t>The tail of the comet always points away from the sun.</a:t>
            </a:r>
          </a:p>
        </p:txBody>
      </p:sp>
      <p:pic>
        <p:nvPicPr>
          <p:cNvPr id="2" name="Picture 2">
            <a:extLst>
              <a:ext uri="{FF2B5EF4-FFF2-40B4-BE49-F238E27FC236}">
                <a16:creationId xmlns:a16="http://schemas.microsoft.com/office/drawing/2014/main" id="{28488AEA-E4A9-3CFF-BA3E-6DF825111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80772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27682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100"/>
                                        <p:tgtEl>
                                          <p:spTgt spid="61443">
                                            <p:txEl>
                                              <p:pRg st="0" end="0"/>
                                            </p:txEl>
                                          </p:spTgt>
                                        </p:tgtEl>
                                      </p:cBhvr>
                                    </p:animEffect>
                                    <p:anim calcmode="lin" valueType="num">
                                      <p:cBhvr>
                                        <p:cTn id="8" dur="4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144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144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144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61443">
                                            <p:txEl>
                                              <p:pRg st="1" end="1"/>
                                            </p:txEl>
                                          </p:spTgt>
                                        </p:tgtEl>
                                        <p:attrNameLst>
                                          <p:attrName>style.visibility</p:attrName>
                                        </p:attrNameLst>
                                      </p:cBhvr>
                                      <p:to>
                                        <p:strVal val="visible"/>
                                      </p:to>
                                    </p:set>
                                    <p:animEffect transition="in" filter="fade">
                                      <p:cBhvr>
                                        <p:cTn id="15" dur="100"/>
                                        <p:tgtEl>
                                          <p:spTgt spid="61443">
                                            <p:txEl>
                                              <p:pRg st="1" end="1"/>
                                            </p:txEl>
                                          </p:spTgt>
                                        </p:tgtEl>
                                      </p:cBhvr>
                                    </p:animEffect>
                                    <p:anim calcmode="lin" valueType="num">
                                      <p:cBhvr>
                                        <p:cTn id="16" dur="4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p:cTn id="17" dur="400" fill="hold"/>
                                        <p:tgtEl>
                                          <p:spTgt spid="61443">
                                            <p:txEl>
                                              <p:pRg st="1" end="1"/>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144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144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36AF4A-58E3-CC84-C37F-BC62E2962A86}"/>
              </a:ext>
            </a:extLst>
          </p:cNvPr>
          <p:cNvSpPr>
            <a:spLocks noGrp="1" noChangeArrowheads="1"/>
          </p:cNvSpPr>
          <p:nvPr>
            <p:ph type="title"/>
          </p:nvPr>
        </p:nvSpPr>
        <p:spPr>
          <a:xfrm>
            <a:off x="685800" y="228600"/>
            <a:ext cx="7772400" cy="914400"/>
          </a:xfrm>
          <a:solidFill>
            <a:srgbClr val="5F5F5F"/>
          </a:solidFill>
        </p:spPr>
        <p:txBody>
          <a:bodyPr/>
          <a:lstStyle/>
          <a:p>
            <a:pPr eaLnBrk="1" hangingPunct="1"/>
            <a:r>
              <a:rPr lang="en-US" altLang="en-US" sz="6000" dirty="0">
                <a:solidFill>
                  <a:srgbClr val="66CCFF"/>
                </a:solidFill>
                <a:latin typeface="Earwig Factory" pitchFamily="28" charset="0"/>
              </a:rPr>
              <a:t>Orbit and Tail of Comet</a:t>
            </a:r>
            <a:endParaRPr lang="en-US" altLang="en-US" sz="2800" dirty="0">
              <a:solidFill>
                <a:srgbClr val="66CCFF"/>
              </a:solidFill>
              <a:latin typeface="Comic Sans MS" panose="030F0702030302020204" pitchFamily="66" charset="0"/>
            </a:endParaRPr>
          </a:p>
        </p:txBody>
      </p:sp>
      <p:pic>
        <p:nvPicPr>
          <p:cNvPr id="3" name="Picture 2">
            <a:extLst>
              <a:ext uri="{FF2B5EF4-FFF2-40B4-BE49-F238E27FC236}">
                <a16:creationId xmlns:a16="http://schemas.microsoft.com/office/drawing/2014/main" id="{A8FC858E-496A-F392-6F97-718826DF7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710" y="2667000"/>
            <a:ext cx="675993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80742B16-0C15-93EF-B4D2-3C68177BD722}"/>
              </a:ext>
            </a:extLst>
          </p:cNvPr>
          <p:cNvSpPr txBox="1"/>
          <p:nvPr/>
        </p:nvSpPr>
        <p:spPr>
          <a:xfrm>
            <a:off x="297598" y="1248978"/>
            <a:ext cx="8160601" cy="164352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66CCFF"/>
                </a:solidFill>
                <a:effectLst/>
                <a:uLnTx/>
                <a:uFillTx/>
                <a:latin typeface="Comic Sans MS" panose="030F0702030302020204" pitchFamily="66" charset="0"/>
                <a:ea typeface="ＭＳ Ｐゴシック"/>
                <a:cs typeface="+mn-cs"/>
              </a:rPr>
              <a:t>When a comet gets close to the sun, the heat melts some of the ice in the comet and forms a long tail.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66CCFF"/>
                </a:solidFill>
                <a:effectLst/>
                <a:uLnTx/>
                <a:uFillTx/>
                <a:latin typeface="Comic Sans MS" panose="030F0702030302020204" pitchFamily="66" charset="0"/>
                <a:ea typeface="ＭＳ Ｐゴシック"/>
                <a:cs typeface="+mn-cs"/>
              </a:rPr>
              <a:t>When a comet moves farther away from the sun the tail disappears.</a:t>
            </a:r>
          </a:p>
        </p:txBody>
      </p:sp>
    </p:spTree>
    <p:extLst>
      <p:ext uri="{BB962C8B-B14F-4D97-AF65-F5344CB8AC3E}">
        <p14:creationId xmlns:p14="http://schemas.microsoft.com/office/powerpoint/2010/main" val="1258816992"/>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36AF4A-58E3-CC84-C37F-BC62E2962A86}"/>
              </a:ext>
            </a:extLst>
          </p:cNvPr>
          <p:cNvSpPr>
            <a:spLocks noGrp="1" noChangeArrowheads="1"/>
          </p:cNvSpPr>
          <p:nvPr>
            <p:ph type="title"/>
          </p:nvPr>
        </p:nvSpPr>
        <p:spPr>
          <a:xfrm>
            <a:off x="685800" y="228600"/>
            <a:ext cx="7772400" cy="914400"/>
          </a:xfrm>
          <a:solidFill>
            <a:srgbClr val="5F5F5F"/>
          </a:solidFill>
        </p:spPr>
        <p:txBody>
          <a:bodyPr/>
          <a:lstStyle/>
          <a:p>
            <a:pPr eaLnBrk="1" hangingPunct="1"/>
            <a:r>
              <a:rPr lang="en-US" altLang="en-US" sz="6000" dirty="0">
                <a:solidFill>
                  <a:srgbClr val="66CCFF"/>
                </a:solidFill>
                <a:latin typeface="Earwig Factory" pitchFamily="28" charset="0"/>
              </a:rPr>
              <a:t>Tail Size during orbit</a:t>
            </a:r>
            <a:endParaRPr lang="en-US" altLang="en-US" sz="2800" dirty="0">
              <a:solidFill>
                <a:srgbClr val="66CCFF"/>
              </a:solidFill>
              <a:latin typeface="Comic Sans MS" panose="030F0702030302020204" pitchFamily="66" charset="0"/>
            </a:endParaRPr>
          </a:p>
        </p:txBody>
      </p:sp>
      <p:pic>
        <p:nvPicPr>
          <p:cNvPr id="2" name="Picture 5" descr="comet-halley-1910">
            <a:extLst>
              <a:ext uri="{FF2B5EF4-FFF2-40B4-BE49-F238E27FC236}">
                <a16:creationId xmlns:a16="http://schemas.microsoft.com/office/drawing/2014/main" id="{5589483F-38E9-9F1F-D024-9036967123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95400"/>
            <a:ext cx="7086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780585"/>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A164666-E214-2341-9C78-1677BFBB719E}"/>
              </a:ext>
            </a:extLst>
          </p:cNvPr>
          <p:cNvSpPr>
            <a:spLocks noGrp="1" noChangeArrowheads="1"/>
          </p:cNvSpPr>
          <p:nvPr>
            <p:ph type="title"/>
          </p:nvPr>
        </p:nvSpPr>
        <p:spPr>
          <a:xfrm>
            <a:off x="685800" y="228600"/>
            <a:ext cx="7772400" cy="914400"/>
          </a:xfrm>
          <a:solidFill>
            <a:srgbClr val="5F5F5F"/>
          </a:solidFill>
        </p:spPr>
        <p:txBody>
          <a:bodyPr/>
          <a:lstStyle/>
          <a:p>
            <a:pPr eaLnBrk="1" hangingPunct="1"/>
            <a:r>
              <a:rPr lang="en-US" altLang="en-US" sz="6000" dirty="0">
                <a:solidFill>
                  <a:srgbClr val="66CCFF"/>
                </a:solidFill>
                <a:latin typeface="Earwig Factory" pitchFamily="28" charset="0"/>
              </a:rPr>
              <a:t>Aphelion and Perihelion</a:t>
            </a:r>
            <a:endParaRPr lang="en-US" altLang="en-US" sz="2800" dirty="0">
              <a:solidFill>
                <a:srgbClr val="66CCFF"/>
              </a:solidFill>
              <a:latin typeface="Comic Sans MS" panose="030F0702030302020204" pitchFamily="66" charset="0"/>
            </a:endParaRPr>
          </a:p>
        </p:txBody>
      </p:sp>
      <p:sp>
        <p:nvSpPr>
          <p:cNvPr id="63491" name="Rectangle 3">
            <a:extLst>
              <a:ext uri="{FF2B5EF4-FFF2-40B4-BE49-F238E27FC236}">
                <a16:creationId xmlns:a16="http://schemas.microsoft.com/office/drawing/2014/main" id="{7361A427-9277-7AA7-F6A5-74B0F02F280B}"/>
              </a:ext>
            </a:extLst>
          </p:cNvPr>
          <p:cNvSpPr>
            <a:spLocks noGrp="1" noChangeArrowheads="1"/>
          </p:cNvSpPr>
          <p:nvPr>
            <p:ph type="body" sz="half" idx="1"/>
          </p:nvPr>
        </p:nvSpPr>
        <p:spPr>
          <a:xfrm>
            <a:off x="2514600" y="1371600"/>
            <a:ext cx="3505200" cy="4114800"/>
          </a:xfrm>
        </p:spPr>
        <p:txBody>
          <a:bodyPr/>
          <a:lstStyle/>
          <a:p>
            <a:pPr eaLnBrk="1" hangingPunct="1">
              <a:lnSpc>
                <a:spcPct val="90000"/>
              </a:lnSpc>
              <a:buFontTx/>
              <a:buNone/>
            </a:pPr>
            <a:r>
              <a:rPr lang="en-US" altLang="en-US" sz="2400" dirty="0">
                <a:solidFill>
                  <a:srgbClr val="66CCFF"/>
                </a:solidFill>
                <a:latin typeface="Comic Sans MS" panose="030F0702030302020204" pitchFamily="66" charset="0"/>
              </a:rPr>
              <a:t>The point in an orbit closest from the sun is called the </a:t>
            </a:r>
            <a:r>
              <a:rPr lang="en-US" altLang="en-US" sz="2400" b="1" u="sng" dirty="0">
                <a:solidFill>
                  <a:srgbClr val="66CCFF"/>
                </a:solidFill>
                <a:latin typeface="Comic Sans MS" panose="030F0702030302020204" pitchFamily="66" charset="0"/>
              </a:rPr>
              <a:t>perihelion</a:t>
            </a:r>
            <a:r>
              <a:rPr lang="en-US" altLang="en-US" sz="2400" dirty="0">
                <a:solidFill>
                  <a:srgbClr val="66CCFF"/>
                </a:solidFill>
                <a:latin typeface="Comic Sans MS" panose="030F0702030302020204" pitchFamily="66" charset="0"/>
              </a:rPr>
              <a:t>.</a:t>
            </a:r>
          </a:p>
          <a:p>
            <a:pPr eaLnBrk="1" hangingPunct="1">
              <a:lnSpc>
                <a:spcPct val="90000"/>
              </a:lnSpc>
              <a:buFontTx/>
              <a:buNone/>
            </a:pPr>
            <a:endParaRPr lang="en-US" altLang="en-US" sz="2400" dirty="0">
              <a:solidFill>
                <a:srgbClr val="66CCFF"/>
              </a:solidFill>
              <a:latin typeface="Comic Sans MS" panose="030F0702030302020204" pitchFamily="66" charset="0"/>
            </a:endParaRPr>
          </a:p>
          <a:p>
            <a:pPr eaLnBrk="1" hangingPunct="1">
              <a:lnSpc>
                <a:spcPct val="90000"/>
              </a:lnSpc>
              <a:buFontTx/>
              <a:buNone/>
            </a:pPr>
            <a:endParaRPr lang="en-US" altLang="en-US" sz="2400" dirty="0">
              <a:solidFill>
                <a:schemeClr val="hlink"/>
              </a:solidFill>
              <a:latin typeface="Comic Sans MS" panose="030F0702030302020204" pitchFamily="66" charset="0"/>
            </a:endParaRPr>
          </a:p>
          <a:p>
            <a:pPr algn="r" eaLnBrk="1" hangingPunct="1">
              <a:lnSpc>
                <a:spcPct val="90000"/>
              </a:lnSpc>
              <a:buFontTx/>
              <a:buNone/>
            </a:pPr>
            <a:r>
              <a:rPr lang="en-US" altLang="en-US" sz="2400" dirty="0">
                <a:solidFill>
                  <a:srgbClr val="66CCFF"/>
                </a:solidFill>
                <a:latin typeface="Comic Sans MS" panose="030F0702030302020204" pitchFamily="66" charset="0"/>
              </a:rPr>
              <a:t>The point in an orbit farthest from the sun is called the </a:t>
            </a:r>
            <a:r>
              <a:rPr lang="en-US" altLang="en-US" sz="2400" b="1" u="sng" dirty="0">
                <a:solidFill>
                  <a:srgbClr val="66CCFF"/>
                </a:solidFill>
                <a:latin typeface="Comic Sans MS" panose="030F0702030302020204" pitchFamily="66" charset="0"/>
              </a:rPr>
              <a:t>aphelion</a:t>
            </a:r>
            <a:r>
              <a:rPr lang="en-US" altLang="en-US" sz="2400" dirty="0">
                <a:solidFill>
                  <a:schemeClr val="hlink"/>
                </a:solidFill>
                <a:latin typeface="Comic Sans MS" panose="030F0702030302020204" pitchFamily="66" charset="0"/>
              </a:rPr>
              <a:t>.</a:t>
            </a:r>
          </a:p>
        </p:txBody>
      </p:sp>
      <p:pic>
        <p:nvPicPr>
          <p:cNvPr id="63492" name="Picture 4">
            <a:extLst>
              <a:ext uri="{FF2B5EF4-FFF2-40B4-BE49-F238E27FC236}">
                <a16:creationId xmlns:a16="http://schemas.microsoft.com/office/drawing/2014/main" id="{3A00E895-0565-FFAC-CF46-494BA6158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2252663"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3" name="Picture 5">
            <a:extLst>
              <a:ext uri="{FF2B5EF4-FFF2-40B4-BE49-F238E27FC236}">
                <a16:creationId xmlns:a16="http://schemas.microsoft.com/office/drawing/2014/main" id="{57C536DE-100C-706B-96CD-3047DA90AF98}"/>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96000" y="1143000"/>
            <a:ext cx="2500313" cy="3657600"/>
          </a:xfr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63492"/>
                                        </p:tgtEl>
                                        <p:attrNameLst>
                                          <p:attrName>style.visibility</p:attrName>
                                        </p:attrNameLst>
                                      </p:cBhvr>
                                      <p:to>
                                        <p:strVal val="visible"/>
                                      </p:to>
                                    </p:set>
                                    <p:animEffect transition="in" filter="dissolve">
                                      <p:cBhvr>
                                        <p:cTn id="7" dur="500"/>
                                        <p:tgtEl>
                                          <p:spTgt spid="63492"/>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63493"/>
                                        </p:tgtEl>
                                        <p:attrNameLst>
                                          <p:attrName>style.visibility</p:attrName>
                                        </p:attrNameLst>
                                      </p:cBhvr>
                                      <p:to>
                                        <p:strVal val="visible"/>
                                      </p:to>
                                    </p:set>
                                    <p:animEffect transition="in" filter="dissolve">
                                      <p:cBhvr>
                                        <p:cTn id="11" dur="500"/>
                                        <p:tgtEl>
                                          <p:spTgt spid="63493"/>
                                        </p:tgtEl>
                                      </p:cBhvr>
                                    </p:animEffect>
                                  </p:childTnLst>
                                </p:cTn>
                              </p:par>
                            </p:childTnLst>
                          </p:cTn>
                        </p:par>
                        <p:par>
                          <p:cTn id="12" fill="hold" nodeType="afterGroup">
                            <p:stCondLst>
                              <p:cond delay="3000"/>
                            </p:stCondLst>
                            <p:childTnLst>
                              <p:par>
                                <p:cTn id="13" presetID="49" presetClass="entr" presetSubtype="0" decel="100000" fill="hold" nodeType="afterEffect">
                                  <p:stCondLst>
                                    <p:cond delay="0"/>
                                  </p:stCondLst>
                                  <p:childTnLst>
                                    <p:set>
                                      <p:cBhvr>
                                        <p:cTn id="14" dur="1" fill="hold">
                                          <p:stCondLst>
                                            <p:cond delay="0"/>
                                          </p:stCondLst>
                                        </p:cTn>
                                        <p:tgtEl>
                                          <p:spTgt spid="63491">
                                            <p:txEl>
                                              <p:pRg st="0" end="0"/>
                                            </p:txEl>
                                          </p:spTgt>
                                        </p:tgtEl>
                                        <p:attrNameLst>
                                          <p:attrName>style.visibility</p:attrName>
                                        </p:attrNameLst>
                                      </p:cBhvr>
                                      <p:to>
                                        <p:strVal val="visible"/>
                                      </p:to>
                                    </p:set>
                                    <p:anim calcmode="lin" valueType="num">
                                      <p:cBhvr>
                                        <p:cTn id="15"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349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6349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63491">
                                            <p:txEl>
                                              <p:pRg st="0" end="0"/>
                                            </p:txEl>
                                          </p:spTgt>
                                        </p:tgtEl>
                                      </p:cBhvr>
                                    </p:animEffect>
                                  </p:childTnLst>
                                </p:cTn>
                              </p:par>
                            </p:childTnLst>
                          </p:cTn>
                        </p:par>
                        <p:par>
                          <p:cTn id="19" fill="hold" nodeType="afterGroup">
                            <p:stCondLst>
                              <p:cond delay="3500"/>
                            </p:stCondLst>
                            <p:childTnLst>
                              <p:par>
                                <p:cTn id="20" presetID="49" presetClass="entr" presetSubtype="0" decel="100000" fill="hold" nodeType="after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 calcmode="lin" valueType="num">
                                      <p:cBhvr>
                                        <p:cTn id="22" dur="500" fill="hold"/>
                                        <p:tgtEl>
                                          <p:spTgt spid="6349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3491">
                                            <p:txEl>
                                              <p:pRg st="3" end="3"/>
                                            </p:txEl>
                                          </p:spTgt>
                                        </p:tgtEl>
                                        <p:attrNameLst>
                                          <p:attrName>ppt_h</p:attrName>
                                        </p:attrNameLst>
                                      </p:cBhvr>
                                      <p:tavLst>
                                        <p:tav tm="0">
                                          <p:val>
                                            <p:fltVal val="0"/>
                                          </p:val>
                                        </p:tav>
                                        <p:tav tm="100000">
                                          <p:val>
                                            <p:strVal val="#ppt_h"/>
                                          </p:val>
                                        </p:tav>
                                      </p:tavLst>
                                    </p:anim>
                                    <p:anim calcmode="lin" valueType="num">
                                      <p:cBhvr>
                                        <p:cTn id="24" dur="500" fill="hold"/>
                                        <p:tgtEl>
                                          <p:spTgt spid="63491">
                                            <p:txEl>
                                              <p:pRg st="3" end="3"/>
                                            </p:txEl>
                                          </p:spTgt>
                                        </p:tgtEl>
                                        <p:attrNameLst>
                                          <p:attrName>style.rotation</p:attrName>
                                        </p:attrNameLst>
                                      </p:cBhvr>
                                      <p:tavLst>
                                        <p:tav tm="0">
                                          <p:val>
                                            <p:fltVal val="360"/>
                                          </p:val>
                                        </p:tav>
                                        <p:tav tm="100000">
                                          <p:val>
                                            <p:fltVal val="0"/>
                                          </p:val>
                                        </p:tav>
                                      </p:tavLst>
                                    </p:anim>
                                    <p:animEffect transition="in" filter="fade">
                                      <p:cBhvr>
                                        <p:cTn id="25" dur="500"/>
                                        <p:tgtEl>
                                          <p:spTgt spid="63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36AF4A-58E3-CC84-C37F-BC62E2962A86}"/>
              </a:ext>
            </a:extLst>
          </p:cNvPr>
          <p:cNvSpPr>
            <a:spLocks noGrp="1" noChangeArrowheads="1"/>
          </p:cNvSpPr>
          <p:nvPr>
            <p:ph type="title"/>
          </p:nvPr>
        </p:nvSpPr>
        <p:spPr>
          <a:xfrm>
            <a:off x="685800" y="228600"/>
            <a:ext cx="7772400" cy="914400"/>
          </a:xfrm>
          <a:solidFill>
            <a:srgbClr val="5F5F5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800" b="0" i="0" u="none" strike="noStrike" kern="1200" cap="none" spc="0" normalizeH="0" baseline="0" noProof="0" dirty="0">
                <a:ln>
                  <a:noFill/>
                </a:ln>
                <a:solidFill>
                  <a:srgbClr val="66CCFF"/>
                </a:solidFill>
                <a:effectLst/>
                <a:uLnTx/>
                <a:uFillTx/>
                <a:latin typeface="Arial"/>
                <a:ea typeface="ＭＳ Ｐゴシック" panose="020B0600070205080204" pitchFamily="34" charset="-128"/>
                <a:cs typeface="+mn-cs"/>
              </a:rPr>
              <a:t>Comet types</a:t>
            </a:r>
          </a:p>
        </p:txBody>
      </p:sp>
      <p:pic>
        <p:nvPicPr>
          <p:cNvPr id="3" name="Picture 2">
            <a:extLst>
              <a:ext uri="{FF2B5EF4-FFF2-40B4-BE49-F238E27FC236}">
                <a16:creationId xmlns:a16="http://schemas.microsoft.com/office/drawing/2014/main" id="{46982AE0-F8AF-6217-6B5E-075274CDFE54}"/>
              </a:ext>
            </a:extLst>
          </p:cNvPr>
          <p:cNvPicPr>
            <a:picLocks noChangeAspect="1"/>
          </p:cNvPicPr>
          <p:nvPr/>
        </p:nvPicPr>
        <p:blipFill>
          <a:blip r:embed="rId4"/>
          <a:stretch>
            <a:fillRect/>
          </a:stretch>
        </p:blipFill>
        <p:spPr>
          <a:xfrm>
            <a:off x="273947" y="1295400"/>
            <a:ext cx="8596105" cy="1012024"/>
          </a:xfrm>
          <a:prstGeom prst="rect">
            <a:avLst/>
          </a:prstGeom>
        </p:spPr>
      </p:pic>
      <p:graphicFrame>
        <p:nvGraphicFramePr>
          <p:cNvPr id="4" name="Table 3">
            <a:extLst>
              <a:ext uri="{FF2B5EF4-FFF2-40B4-BE49-F238E27FC236}">
                <a16:creationId xmlns:a16="http://schemas.microsoft.com/office/drawing/2014/main" id="{00C9ED7D-3856-2B11-4008-D663F9C55728}"/>
              </a:ext>
            </a:extLst>
          </p:cNvPr>
          <p:cNvGraphicFramePr>
            <a:graphicFrameLocks noGrp="1"/>
          </p:cNvGraphicFramePr>
          <p:nvPr>
            <p:extLst>
              <p:ext uri="{D42A27DB-BD31-4B8C-83A1-F6EECF244321}">
                <p14:modId xmlns:p14="http://schemas.microsoft.com/office/powerpoint/2010/main" val="2994658818"/>
              </p:ext>
            </p:extLst>
          </p:nvPr>
        </p:nvGraphicFramePr>
        <p:xfrm>
          <a:off x="395289" y="2339975"/>
          <a:ext cx="8353425" cy="2448772"/>
        </p:xfrm>
        <a:graphic>
          <a:graphicData uri="http://schemas.openxmlformats.org/drawingml/2006/table">
            <a:tbl>
              <a:tblPr firstRow="1" firstCol="1" bandRow="1">
                <a:tableStyleId>{5DA37D80-6434-44D0-A028-1B22A696006F}</a:tableStyleId>
              </a:tblPr>
              <a:tblGrid>
                <a:gridCol w="2137702">
                  <a:extLst>
                    <a:ext uri="{9D8B030D-6E8A-4147-A177-3AD203B41FA5}">
                      <a16:colId xmlns:a16="http://schemas.microsoft.com/office/drawing/2014/main" val="20000"/>
                    </a:ext>
                  </a:extLst>
                </a:gridCol>
                <a:gridCol w="6215723">
                  <a:extLst>
                    <a:ext uri="{9D8B030D-6E8A-4147-A177-3AD203B41FA5}">
                      <a16:colId xmlns:a16="http://schemas.microsoft.com/office/drawing/2014/main" val="20001"/>
                    </a:ext>
                  </a:extLst>
                </a:gridCol>
              </a:tblGrid>
              <a:tr h="1224454">
                <a:tc>
                  <a:txBody>
                    <a:bodyPr/>
                    <a:lstStyle/>
                    <a:p>
                      <a:pPr algn="ctr">
                        <a:spcAft>
                          <a:spcPts val="0"/>
                        </a:spcAft>
                      </a:pPr>
                      <a:r>
                        <a:rPr lang="en-GB" sz="2800" dirty="0">
                          <a:effectLst/>
                        </a:rPr>
                        <a:t>Short period</a:t>
                      </a:r>
                      <a:endParaRPr lang="en-GB" sz="2400" dirty="0">
                        <a:effectLst/>
                        <a:latin typeface="Cambria"/>
                        <a:ea typeface="Times New Roman"/>
                        <a:cs typeface="Times New Roman"/>
                      </a:endParaRPr>
                    </a:p>
                  </a:txBody>
                  <a:tcPr marL="63504" marR="63504" marT="63519" marB="63519" anchor="ctr">
                    <a:solidFill>
                      <a:schemeClr val="accent2">
                        <a:lumMod val="20000"/>
                        <a:lumOff val="80000"/>
                      </a:schemeClr>
                    </a:solidFill>
                  </a:tcPr>
                </a:tc>
                <a:tc>
                  <a:txBody>
                    <a:bodyPr/>
                    <a:lstStyle/>
                    <a:p>
                      <a:pPr>
                        <a:spcAft>
                          <a:spcPts val="0"/>
                        </a:spcAft>
                      </a:pPr>
                      <a:r>
                        <a:rPr lang="en-GB" sz="1800" dirty="0">
                          <a:effectLst/>
                        </a:rPr>
                        <a:t>Period is less than 200 years. Those with periods of less than 20 years are believed to originate in the Kuiper belt. Others, e.g. Halley's comet, are thought to originate in the Oort cloud.</a:t>
                      </a:r>
                      <a:endParaRPr lang="en-GB" sz="1600" dirty="0">
                        <a:effectLst/>
                        <a:latin typeface="Cambria"/>
                        <a:ea typeface="Times New Roman"/>
                        <a:cs typeface="Times New Roman"/>
                      </a:endParaRPr>
                    </a:p>
                  </a:txBody>
                  <a:tcPr marL="63504" marR="63504" marT="63519" marB="63519" anchor="ctr">
                    <a:solidFill>
                      <a:schemeClr val="accent2">
                        <a:lumMod val="20000"/>
                        <a:lumOff val="80000"/>
                      </a:schemeClr>
                    </a:solidFill>
                  </a:tcPr>
                </a:tc>
                <a:extLst>
                  <a:ext uri="{0D108BD9-81ED-4DB2-BD59-A6C34878D82A}">
                    <a16:rowId xmlns:a16="http://schemas.microsoft.com/office/drawing/2014/main" val="10000"/>
                  </a:ext>
                </a:extLst>
              </a:tr>
              <a:tr h="980584">
                <a:tc>
                  <a:txBody>
                    <a:bodyPr/>
                    <a:lstStyle/>
                    <a:p>
                      <a:pPr algn="ctr">
                        <a:spcAft>
                          <a:spcPts val="0"/>
                        </a:spcAft>
                      </a:pPr>
                      <a:r>
                        <a:rPr lang="en-GB" sz="2800" dirty="0">
                          <a:solidFill>
                            <a:srgbClr val="66CCFF"/>
                          </a:solidFill>
                          <a:effectLst/>
                        </a:rPr>
                        <a:t>Long period</a:t>
                      </a:r>
                      <a:endParaRPr lang="en-GB" sz="2400" dirty="0">
                        <a:solidFill>
                          <a:srgbClr val="66CCFF"/>
                        </a:solidFill>
                        <a:effectLst/>
                        <a:latin typeface="Cambria"/>
                        <a:ea typeface="Times New Roman"/>
                        <a:cs typeface="Times New Roman"/>
                      </a:endParaRPr>
                    </a:p>
                  </a:txBody>
                  <a:tcPr marL="63504" marR="63504" marT="63519" marB="63519" anchor="ctr"/>
                </a:tc>
                <a:tc>
                  <a:txBody>
                    <a:bodyPr/>
                    <a:lstStyle/>
                    <a:p>
                      <a:pPr>
                        <a:spcAft>
                          <a:spcPts val="0"/>
                        </a:spcAft>
                      </a:pPr>
                      <a:r>
                        <a:rPr lang="en-GB" sz="1800" b="1" dirty="0">
                          <a:solidFill>
                            <a:srgbClr val="66CCFF"/>
                          </a:solidFill>
                          <a:effectLst/>
                        </a:rPr>
                        <a:t>Period greater than </a:t>
                      </a:r>
                      <a:r>
                        <a:rPr lang="en-GB" sz="1800" b="1" u="sng" dirty="0">
                          <a:solidFill>
                            <a:srgbClr val="66CCFF"/>
                          </a:solidFill>
                          <a:effectLst/>
                        </a:rPr>
                        <a:t>200 years </a:t>
                      </a:r>
                      <a:r>
                        <a:rPr lang="en-GB" sz="1800" b="1" u="none" dirty="0">
                          <a:solidFill>
                            <a:srgbClr val="66CCFF"/>
                          </a:solidFill>
                          <a:effectLst/>
                        </a:rPr>
                        <a:t>to orbit the sun</a:t>
                      </a:r>
                      <a:r>
                        <a:rPr lang="en-GB" sz="1800" b="1" dirty="0">
                          <a:solidFill>
                            <a:srgbClr val="66CCFF"/>
                          </a:solidFill>
                          <a:effectLst/>
                        </a:rPr>
                        <a:t>, some have a period of several million. All are believed to originate in the Oort cloud. They have highly elliptical paths.</a:t>
                      </a:r>
                      <a:endParaRPr lang="en-GB" sz="1600" b="1" dirty="0">
                        <a:solidFill>
                          <a:srgbClr val="66CCFF"/>
                        </a:solidFill>
                        <a:effectLst/>
                        <a:latin typeface="Cambria"/>
                        <a:ea typeface="Times New Roman"/>
                        <a:cs typeface="Times New Roman"/>
                      </a:endParaRPr>
                    </a:p>
                  </a:txBody>
                  <a:tcPr marL="63504" marR="63504" marT="63519" marB="63519" anchor="ct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7F5FDCF4-7FE7-ED45-07DF-D1C8DB0D4D5C}"/>
              </a:ext>
            </a:extLst>
          </p:cNvPr>
          <p:cNvSpPr txBox="1"/>
          <p:nvPr/>
        </p:nvSpPr>
        <p:spPr>
          <a:xfrm>
            <a:off x="395286" y="5105400"/>
            <a:ext cx="8353426" cy="1341906"/>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66CCFF"/>
                </a:solidFill>
                <a:effectLst/>
                <a:uLnTx/>
                <a:uFillTx/>
                <a:latin typeface="Comic Sans MS" panose="030F0702030302020204" pitchFamily="66" charset="0"/>
                <a:ea typeface="ＭＳ Ｐゴシック"/>
                <a:cs typeface="+mn-cs"/>
              </a:rPr>
              <a:t>Halley's Comet orbits the Sun once every 76 years.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66CCFF"/>
                </a:solidFill>
                <a:effectLst/>
                <a:uLnTx/>
                <a:uFillTx/>
                <a:latin typeface="Comic Sans MS" panose="030F0702030302020204" pitchFamily="66" charset="0"/>
                <a:ea typeface="ＭＳ Ｐゴシック"/>
                <a:cs typeface="+mn-cs"/>
              </a:rPr>
              <a:t>Comet </a:t>
            </a:r>
            <a:r>
              <a:rPr kumimoji="0" lang="en-US" altLang="en-US" sz="2800" b="0" i="0" u="none" strike="noStrike" kern="1200" cap="none" spc="0" normalizeH="0" baseline="0" noProof="0" dirty="0" err="1">
                <a:ln>
                  <a:noFill/>
                </a:ln>
                <a:solidFill>
                  <a:srgbClr val="66CCFF"/>
                </a:solidFill>
                <a:effectLst/>
                <a:uLnTx/>
                <a:uFillTx/>
                <a:latin typeface="Comic Sans MS" panose="030F0702030302020204" pitchFamily="66" charset="0"/>
                <a:ea typeface="ＭＳ Ｐゴシック"/>
                <a:cs typeface="+mn-cs"/>
              </a:rPr>
              <a:t>Kohoutek</a:t>
            </a:r>
            <a:r>
              <a:rPr kumimoji="0" lang="en-US" altLang="en-US" sz="2800" b="0" i="0" u="none" strike="noStrike" kern="1200" cap="none" spc="0" normalizeH="0" baseline="0" noProof="0" dirty="0">
                <a:ln>
                  <a:noFill/>
                </a:ln>
                <a:solidFill>
                  <a:srgbClr val="66CCFF"/>
                </a:solidFill>
                <a:effectLst/>
                <a:uLnTx/>
                <a:uFillTx/>
                <a:latin typeface="Comic Sans MS" panose="030F0702030302020204" pitchFamily="66" charset="0"/>
                <a:ea typeface="ＭＳ Ｐゴシック"/>
                <a:cs typeface="+mn-cs"/>
              </a:rPr>
              <a:t> has a period of 75,000 years. </a:t>
            </a:r>
          </a:p>
        </p:txBody>
      </p:sp>
    </p:spTree>
    <p:extLst>
      <p:ext uri="{BB962C8B-B14F-4D97-AF65-F5344CB8AC3E}">
        <p14:creationId xmlns:p14="http://schemas.microsoft.com/office/powerpoint/2010/main" val="102483927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6C55994-A44E-D4D7-75EB-A74041134DC8}"/>
              </a:ext>
            </a:extLst>
          </p:cNvPr>
          <p:cNvSpPr>
            <a:spLocks noGrp="1" noChangeArrowheads="1"/>
          </p:cNvSpPr>
          <p:nvPr>
            <p:ph type="title"/>
          </p:nvPr>
        </p:nvSpPr>
        <p:spPr>
          <a:xfrm>
            <a:off x="0" y="228600"/>
            <a:ext cx="9144000" cy="914400"/>
          </a:xfrm>
          <a:solidFill>
            <a:srgbClr val="5F5F5F"/>
          </a:solidFill>
        </p:spPr>
        <p:txBody>
          <a:bodyPr/>
          <a:lstStyle/>
          <a:p>
            <a:pPr eaLnBrk="1" hangingPunct="1"/>
            <a:r>
              <a:rPr lang="en-US" altLang="en-US" sz="5000" dirty="0">
                <a:solidFill>
                  <a:srgbClr val="66CCFF"/>
                </a:solidFill>
                <a:latin typeface="Earwig Factory" pitchFamily="28" charset="0"/>
              </a:rPr>
              <a:t>Where do Comets come from?</a:t>
            </a:r>
            <a:endParaRPr lang="en-US" altLang="en-US" sz="2800" dirty="0">
              <a:solidFill>
                <a:srgbClr val="66CCFF"/>
              </a:solidFill>
              <a:latin typeface="Comic Sans MS" panose="030F0702030302020204" pitchFamily="66" charset="0"/>
            </a:endParaRPr>
          </a:p>
        </p:txBody>
      </p:sp>
      <p:sp>
        <p:nvSpPr>
          <p:cNvPr id="65539" name="Rectangle 3">
            <a:extLst>
              <a:ext uri="{FF2B5EF4-FFF2-40B4-BE49-F238E27FC236}">
                <a16:creationId xmlns:a16="http://schemas.microsoft.com/office/drawing/2014/main" id="{1D42523B-5645-F449-1C89-F65A95A0E596}"/>
              </a:ext>
            </a:extLst>
          </p:cNvPr>
          <p:cNvSpPr>
            <a:spLocks noGrp="1" noChangeArrowheads="1"/>
          </p:cNvSpPr>
          <p:nvPr>
            <p:ph type="body" sz="half" idx="1"/>
          </p:nvPr>
        </p:nvSpPr>
        <p:spPr>
          <a:xfrm>
            <a:off x="228600" y="1600200"/>
            <a:ext cx="8382000" cy="4953000"/>
          </a:xfrm>
        </p:spPr>
        <p:txBody>
          <a:bodyPr/>
          <a:lstStyle/>
          <a:p>
            <a:pPr lvl="0" eaLnBrk="1" hangingPunct="1"/>
            <a:r>
              <a:rPr lang="en-US" altLang="en-US" sz="2800" dirty="0">
                <a:solidFill>
                  <a:srgbClr val="66CCFF"/>
                </a:solidFill>
                <a:latin typeface="Comic Sans MS" panose="030F0702030302020204" pitchFamily="66" charset="0"/>
              </a:rPr>
              <a:t>Originate from the cold outer solar system, basically the left over pieces of our solar system</a:t>
            </a:r>
          </a:p>
          <a:p>
            <a:pPr eaLnBrk="1" hangingPunct="1"/>
            <a:r>
              <a:rPr lang="en-US" altLang="en-US" sz="2800" dirty="0">
                <a:solidFill>
                  <a:srgbClr val="66CCFF"/>
                </a:solidFill>
                <a:latin typeface="Comic Sans MS" panose="030F0702030302020204" pitchFamily="66" charset="0"/>
              </a:rPr>
              <a:t>Some scientists think comets come from a region called the </a:t>
            </a:r>
            <a:r>
              <a:rPr lang="en-US" altLang="en-US" sz="2800" b="1" u="sng" dirty="0">
                <a:solidFill>
                  <a:srgbClr val="66CCFF"/>
                </a:solidFill>
                <a:latin typeface="Comic Sans MS" panose="030F0702030302020204" pitchFamily="66" charset="0"/>
              </a:rPr>
              <a:t>Oort Cloud</a:t>
            </a:r>
            <a:r>
              <a:rPr lang="en-US" altLang="en-US" sz="2800" dirty="0">
                <a:solidFill>
                  <a:srgbClr val="66CCFF"/>
                </a:solidFill>
                <a:latin typeface="Comic Sans MS" panose="030F0702030302020204" pitchFamily="66" charset="0"/>
              </a:rPr>
              <a:t>.</a:t>
            </a:r>
          </a:p>
          <a:p>
            <a:pPr eaLnBrk="1" hangingPunct="1"/>
            <a:r>
              <a:rPr lang="en-US" altLang="en-US" sz="2800" dirty="0">
                <a:solidFill>
                  <a:srgbClr val="66CCFF"/>
                </a:solidFill>
                <a:latin typeface="Comic Sans MS" panose="030F0702030302020204" pitchFamily="66" charset="0"/>
              </a:rPr>
              <a:t>This is a huge spherical region that surrounds the entire solar system. </a:t>
            </a:r>
          </a:p>
          <a:p>
            <a:pPr eaLnBrk="1" hangingPunct="1"/>
            <a:r>
              <a:rPr lang="en-US" altLang="en-US" sz="2800" dirty="0">
                <a:solidFill>
                  <a:srgbClr val="66CCFF"/>
                </a:solidFill>
                <a:latin typeface="Comic Sans MS" panose="030F0702030302020204" pitchFamily="66" charset="0"/>
              </a:rPr>
              <a:t>It holds millions of small pieces of ice and rock that slowly orbit the Sun.</a:t>
            </a:r>
          </a:p>
          <a:p>
            <a:pPr lvl="0" eaLnBrk="1" hangingPunct="1"/>
            <a:r>
              <a:rPr lang="en-US" altLang="en-US" sz="2800" dirty="0">
                <a:solidFill>
                  <a:srgbClr val="66CCFF"/>
                </a:solidFill>
                <a:latin typeface="Comic Sans MS" panose="030F0702030302020204" pitchFamily="66" charset="0"/>
              </a:rPr>
              <a:t>Also came from the Kuiper belt. </a:t>
            </a:r>
          </a:p>
          <a:p>
            <a:pPr eaLnBrk="1" hangingPunct="1"/>
            <a:endParaRPr lang="en-US" altLang="en-US" sz="2800" dirty="0">
              <a:solidFill>
                <a:srgbClr val="66CCFF"/>
              </a:solidFill>
              <a:latin typeface="Comic Sans MS" panose="030F0702030302020204" pitchFamily="66" charset="0"/>
            </a:endParaRPr>
          </a:p>
          <a:p>
            <a:pPr marL="0" indent="0" eaLnBrk="1" hangingPunct="1">
              <a:buNone/>
            </a:pPr>
            <a:endParaRPr lang="en-US" altLang="en-US" sz="2800" dirty="0">
              <a:solidFill>
                <a:srgbClr val="66CCFF"/>
              </a:solidFill>
              <a:latin typeface="Comic Sans MS" panose="030F0702030302020204" pitchFamily="66" charset="0"/>
            </a:endParaRPr>
          </a:p>
        </p:txBody>
      </p:sp>
      <p:sp>
        <p:nvSpPr>
          <p:cNvPr id="19460" name="Picture 5">
            <a:extLst>
              <a:ext uri="{FF2B5EF4-FFF2-40B4-BE49-F238E27FC236}">
                <a16:creationId xmlns:a16="http://schemas.microsoft.com/office/drawing/2014/main" id="{B12F37E2-D41F-824F-E14F-1B9632BADCA7}"/>
              </a:ext>
            </a:extLst>
          </p:cNvPr>
          <p:cNvSpPr>
            <a:spLocks noChangeAspect="1" noChangeArrowheads="1"/>
          </p:cNvSpPr>
          <p:nvPr/>
        </p:nvSpPr>
        <p:spPr bwMode="auto">
          <a:xfrm>
            <a:off x="6492240" y="14732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61" name="Picture 6">
            <a:extLst>
              <a:ext uri="{FF2B5EF4-FFF2-40B4-BE49-F238E27FC236}">
                <a16:creationId xmlns:a16="http://schemas.microsoft.com/office/drawing/2014/main" id="{D1E51FDB-DACC-8910-D795-AB439064FCDE}"/>
              </a:ext>
            </a:extLst>
          </p:cNvPr>
          <p:cNvSpPr>
            <a:spLocks noChangeAspect="1" noChangeArrowheads="1"/>
          </p:cNvSpPr>
          <p:nvPr/>
        </p:nvSpPr>
        <p:spPr bwMode="auto">
          <a:xfrm>
            <a:off x="6210300" y="3911600"/>
            <a:ext cx="29337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100"/>
                                        <p:tgtEl>
                                          <p:spTgt spid="65539">
                                            <p:txEl>
                                              <p:pRg st="0" end="0"/>
                                            </p:txEl>
                                          </p:spTgt>
                                        </p:tgtEl>
                                      </p:cBhvr>
                                    </p:animEffect>
                                    <p:anim calcmode="lin" valueType="num">
                                      <p:cBhvr>
                                        <p:cTn id="8" dur="4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553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553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553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65539">
                                            <p:txEl>
                                              <p:pRg st="1" end="1"/>
                                            </p:txEl>
                                          </p:spTgt>
                                        </p:tgtEl>
                                        <p:attrNameLst>
                                          <p:attrName>style.visibility</p:attrName>
                                        </p:attrNameLst>
                                      </p:cBhvr>
                                      <p:to>
                                        <p:strVal val="visible"/>
                                      </p:to>
                                    </p:set>
                                    <p:animEffect transition="in" filter="fade">
                                      <p:cBhvr>
                                        <p:cTn id="15" dur="100"/>
                                        <p:tgtEl>
                                          <p:spTgt spid="65539">
                                            <p:txEl>
                                              <p:pRg st="1" end="1"/>
                                            </p:txEl>
                                          </p:spTgt>
                                        </p:tgtEl>
                                      </p:cBhvr>
                                    </p:animEffect>
                                    <p:anim calcmode="lin" valueType="num">
                                      <p:cBhvr>
                                        <p:cTn id="16" dur="4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17" dur="400" fill="hold"/>
                                        <p:tgtEl>
                                          <p:spTgt spid="65539">
                                            <p:txEl>
                                              <p:pRg st="1" end="1"/>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553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553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3" presetClass="entr" presetSubtype="0" fill="hold" nodeType="clickEffect">
                                  <p:stCondLst>
                                    <p:cond delay="0"/>
                                  </p:stCondLst>
                                  <p:childTnLst>
                                    <p:set>
                                      <p:cBhvr>
                                        <p:cTn id="23" dur="1" fill="hold">
                                          <p:stCondLst>
                                            <p:cond delay="0"/>
                                          </p:stCondLst>
                                        </p:cTn>
                                        <p:tgtEl>
                                          <p:spTgt spid="65539">
                                            <p:txEl>
                                              <p:pRg st="2" end="2"/>
                                            </p:txEl>
                                          </p:spTgt>
                                        </p:tgtEl>
                                        <p:attrNameLst>
                                          <p:attrName>style.visibility</p:attrName>
                                        </p:attrNameLst>
                                      </p:cBhvr>
                                      <p:to>
                                        <p:strVal val="visible"/>
                                      </p:to>
                                    </p:set>
                                    <p:animEffect transition="in" filter="fade">
                                      <p:cBhvr>
                                        <p:cTn id="24" dur="100"/>
                                        <p:tgtEl>
                                          <p:spTgt spid="65539">
                                            <p:txEl>
                                              <p:pRg st="2" end="2"/>
                                            </p:txEl>
                                          </p:spTgt>
                                        </p:tgtEl>
                                      </p:cBhvr>
                                    </p:animEffect>
                                    <p:anim calcmode="lin" valueType="num">
                                      <p:cBhvr>
                                        <p:cTn id="25" dur="4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26" dur="400" fill="hold"/>
                                        <p:tgtEl>
                                          <p:spTgt spid="65539">
                                            <p:txEl>
                                              <p:pRg st="2" end="2"/>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6553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6553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3" presetClass="entr" presetSubtype="0" fill="hold" nodeType="clickEffect">
                                  <p:stCondLst>
                                    <p:cond delay="0"/>
                                  </p:stCondLst>
                                  <p:childTnLst>
                                    <p:set>
                                      <p:cBhvr>
                                        <p:cTn id="32" dur="1" fill="hold">
                                          <p:stCondLst>
                                            <p:cond delay="0"/>
                                          </p:stCondLst>
                                        </p:cTn>
                                        <p:tgtEl>
                                          <p:spTgt spid="65539">
                                            <p:txEl>
                                              <p:pRg st="3" end="3"/>
                                            </p:txEl>
                                          </p:spTgt>
                                        </p:tgtEl>
                                        <p:attrNameLst>
                                          <p:attrName>style.visibility</p:attrName>
                                        </p:attrNameLst>
                                      </p:cBhvr>
                                      <p:to>
                                        <p:strVal val="visible"/>
                                      </p:to>
                                    </p:set>
                                    <p:animEffect transition="in" filter="fade">
                                      <p:cBhvr>
                                        <p:cTn id="33" dur="100"/>
                                        <p:tgtEl>
                                          <p:spTgt spid="65539">
                                            <p:txEl>
                                              <p:pRg st="3" end="3"/>
                                            </p:txEl>
                                          </p:spTgt>
                                        </p:tgtEl>
                                      </p:cBhvr>
                                    </p:animEffect>
                                    <p:anim calcmode="lin" valueType="num">
                                      <p:cBhvr>
                                        <p:cTn id="34" dur="4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p:cTn id="35" dur="400" fill="hold"/>
                                        <p:tgtEl>
                                          <p:spTgt spid="65539">
                                            <p:txEl>
                                              <p:pRg st="3" end="3"/>
                                            </p:txEl>
                                          </p:spTgt>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65539">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65539">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nodeType="clickEffect">
                                  <p:stCondLst>
                                    <p:cond delay="0"/>
                                  </p:stCondLst>
                                  <p:childTnLst>
                                    <p:set>
                                      <p:cBhvr>
                                        <p:cTn id="41" dur="1" fill="hold">
                                          <p:stCondLst>
                                            <p:cond delay="0"/>
                                          </p:stCondLst>
                                        </p:cTn>
                                        <p:tgtEl>
                                          <p:spTgt spid="65539">
                                            <p:txEl>
                                              <p:pRg st="4" end="4"/>
                                            </p:txEl>
                                          </p:spTgt>
                                        </p:tgtEl>
                                        <p:attrNameLst>
                                          <p:attrName>style.visibility</p:attrName>
                                        </p:attrNameLst>
                                      </p:cBhvr>
                                      <p:to>
                                        <p:strVal val="visible"/>
                                      </p:to>
                                    </p:set>
                                    <p:animEffect transition="in" filter="fade">
                                      <p:cBhvr>
                                        <p:cTn id="42" dur="100"/>
                                        <p:tgtEl>
                                          <p:spTgt spid="65539">
                                            <p:txEl>
                                              <p:pRg st="4" end="4"/>
                                            </p:txEl>
                                          </p:spTgt>
                                        </p:tgtEl>
                                      </p:cBhvr>
                                    </p:animEffect>
                                    <p:anim calcmode="lin" valueType="num">
                                      <p:cBhvr>
                                        <p:cTn id="43" dur="4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p:cTn id="44" dur="400" fill="hold"/>
                                        <p:tgtEl>
                                          <p:spTgt spid="65539">
                                            <p:txEl>
                                              <p:pRg st="4" end="4"/>
                                            </p:txEl>
                                          </p:spTgt>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65539">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65539">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C3900B8E-AE2A-1D9C-FA39-5C40D309E0EE}"/>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3400" y="0"/>
            <a:ext cx="7848600" cy="67389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2DCA5-A3B6-F4BE-D6F6-EC616A36B25C}"/>
              </a:ext>
            </a:extLst>
          </p:cNvPr>
          <p:cNvSpPr>
            <a:spLocks noGrp="1"/>
          </p:cNvSpPr>
          <p:nvPr>
            <p:ph type="title"/>
          </p:nvPr>
        </p:nvSpPr>
        <p:spPr>
          <a:xfrm>
            <a:off x="685800" y="381000"/>
            <a:ext cx="7772400" cy="1143000"/>
          </a:xfrm>
          <a:solidFill>
            <a:srgbClr val="5F5F5F"/>
          </a:solidFill>
        </p:spPr>
        <p:txBody>
          <a:bodyPr/>
          <a:lstStyle/>
          <a:p>
            <a:r>
              <a:rPr kumimoji="0" lang="en-US" altLang="en-US" sz="6000" b="0" i="0" u="none" strike="noStrike" kern="1200" cap="none" spc="0" normalizeH="0" baseline="0" noProof="0" dirty="0">
                <a:ln>
                  <a:noFill/>
                </a:ln>
                <a:solidFill>
                  <a:srgbClr val="FF5050"/>
                </a:solidFill>
                <a:effectLst/>
                <a:uLnTx/>
                <a:uFillTx/>
                <a:latin typeface="Earwig Factory" pitchFamily="28" charset="0"/>
                <a:ea typeface="ＭＳ Ｐゴシック"/>
                <a:cs typeface="+mj-cs"/>
              </a:rPr>
              <a:t>Learning Objectives</a:t>
            </a:r>
            <a:endParaRPr lang="en-US" dirty="0"/>
          </a:p>
        </p:txBody>
      </p:sp>
      <p:sp>
        <p:nvSpPr>
          <p:cNvPr id="3" name="Content Placeholder 2">
            <a:extLst>
              <a:ext uri="{FF2B5EF4-FFF2-40B4-BE49-F238E27FC236}">
                <a16:creationId xmlns:a16="http://schemas.microsoft.com/office/drawing/2014/main" id="{9F7BF235-B823-8FED-BDB5-F1B6255AB77D}"/>
              </a:ext>
            </a:extLst>
          </p:cNvPr>
          <p:cNvSpPr>
            <a:spLocks noGrp="1"/>
          </p:cNvSpPr>
          <p:nvPr>
            <p:ph idx="1"/>
          </p:nvPr>
        </p:nvSpPr>
        <p:spPr>
          <a:xfrm>
            <a:off x="685800" y="1600200"/>
            <a:ext cx="7772400" cy="4114800"/>
          </a:xfrm>
        </p:spPr>
        <p:txBody>
          <a:bodyPr/>
          <a:lstStyle/>
          <a:p>
            <a:r>
              <a:rPr kumimoji="0" lang="en-US" altLang="en-US" sz="3600" b="0" i="0" u="none" strike="noStrike" kern="1200" cap="none" spc="0" normalizeH="0" baseline="0" noProof="0" dirty="0">
                <a:ln>
                  <a:noFill/>
                </a:ln>
                <a:solidFill>
                  <a:srgbClr val="FF5050"/>
                </a:solidFill>
                <a:effectLst/>
                <a:uLnTx/>
                <a:uFillTx/>
                <a:latin typeface="Earwig Factory" pitchFamily="28" charset="0"/>
                <a:ea typeface="ＭＳ Ｐゴシック"/>
                <a:cs typeface="+mj-cs"/>
              </a:rPr>
              <a:t>I can explain the differences between comets, asteroids, and meteors.</a:t>
            </a:r>
          </a:p>
          <a:p>
            <a:r>
              <a:rPr lang="en-US" sz="3600" dirty="0">
                <a:solidFill>
                  <a:srgbClr val="FF5050"/>
                </a:solidFill>
                <a:latin typeface="Earwig Factory" pitchFamily="28" charset="0"/>
                <a:ea typeface="ＭＳ Ｐゴシック"/>
                <a:cs typeface="+mj-cs"/>
              </a:rPr>
              <a:t>I can explain the differences between meteors, meteorites, and meteoroids. </a:t>
            </a:r>
            <a:endParaRPr lang="en-US" sz="3600" dirty="0"/>
          </a:p>
        </p:txBody>
      </p:sp>
    </p:spTree>
    <p:extLst>
      <p:ext uri="{BB962C8B-B14F-4D97-AF65-F5344CB8AC3E}">
        <p14:creationId xmlns:p14="http://schemas.microsoft.com/office/powerpoint/2010/main" val="215801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85CA666B-BF21-3576-8529-FB6AE3E688F9}"/>
              </a:ext>
            </a:extLst>
          </p:cNvPr>
          <p:cNvSpPr txBox="1">
            <a:spLocks noChangeArrowheads="1"/>
          </p:cNvSpPr>
          <p:nvPr/>
        </p:nvSpPr>
        <p:spPr bwMode="auto">
          <a:xfrm>
            <a:off x="609600" y="307181"/>
            <a:ext cx="7620000" cy="769938"/>
          </a:xfrm>
          <a:prstGeom prst="rect">
            <a:avLst/>
          </a:prstGeom>
          <a:solidFill>
            <a:srgbClr val="5F5F5F"/>
          </a:solidFill>
          <a:ln>
            <a:noFill/>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GB" altLang="en-US" sz="4400" dirty="0">
                <a:solidFill>
                  <a:srgbClr val="66CCFF"/>
                </a:solidFill>
                <a:latin typeface="+mn-lt"/>
              </a:rPr>
              <a:t>The Kuiper belt</a:t>
            </a:r>
          </a:p>
        </p:txBody>
      </p:sp>
      <p:sp>
        <p:nvSpPr>
          <p:cNvPr id="3" name="Rectangle 2">
            <a:extLst>
              <a:ext uri="{FF2B5EF4-FFF2-40B4-BE49-F238E27FC236}">
                <a16:creationId xmlns:a16="http://schemas.microsoft.com/office/drawing/2014/main" id="{A4CBD14A-F13A-92A5-6BE5-C3E11E459483}"/>
              </a:ext>
            </a:extLst>
          </p:cNvPr>
          <p:cNvSpPr/>
          <p:nvPr/>
        </p:nvSpPr>
        <p:spPr>
          <a:xfrm>
            <a:off x="169864" y="1341438"/>
            <a:ext cx="3754437" cy="1631950"/>
          </a:xfrm>
          <a:prstGeom prst="rect">
            <a:avLst/>
          </a:prstGeom>
          <a:noFill/>
          <a:ln>
            <a:noFill/>
          </a:ln>
        </p:spPr>
        <p:txBody>
          <a:bodyPr wrap="square">
            <a:spAutoFit/>
          </a:bodyPr>
          <a:lstStyle/>
          <a:p>
            <a:pPr eaLnBrk="1" fontAlgn="auto" hangingPunct="1">
              <a:spcBef>
                <a:spcPts val="0"/>
              </a:spcBef>
              <a:spcAft>
                <a:spcPts val="0"/>
              </a:spcAft>
              <a:defRPr/>
            </a:pPr>
            <a:r>
              <a:rPr lang="en-GB" sz="2000" dirty="0">
                <a:solidFill>
                  <a:srgbClr val="66CCFF"/>
                </a:solidFill>
                <a:latin typeface="+mn-lt"/>
                <a:cs typeface="+mn-cs"/>
              </a:rPr>
              <a:t>In recent years astronomers have discovered that there is a belt of millions of small objects beyond Neptune from 30 AU to 50 AU. </a:t>
            </a:r>
          </a:p>
        </p:txBody>
      </p:sp>
      <p:pic>
        <p:nvPicPr>
          <p:cNvPr id="5122" name="Picture 2">
            <a:extLst>
              <a:ext uri="{FF2B5EF4-FFF2-40B4-BE49-F238E27FC236}">
                <a16:creationId xmlns:a16="http://schemas.microsoft.com/office/drawing/2014/main" id="{C146E792-5101-A96E-51C5-2E0DBD84C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231901"/>
            <a:ext cx="4983162"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72334F2A-C1D1-F454-E0E5-8C67A9ED59D0}"/>
              </a:ext>
            </a:extLst>
          </p:cNvPr>
          <p:cNvSpPr/>
          <p:nvPr/>
        </p:nvSpPr>
        <p:spPr>
          <a:xfrm>
            <a:off x="200026" y="2894013"/>
            <a:ext cx="3795713" cy="2246312"/>
          </a:xfrm>
          <a:prstGeom prst="rect">
            <a:avLst/>
          </a:prstGeom>
          <a:noFill/>
          <a:ln>
            <a:noFill/>
          </a:ln>
        </p:spPr>
        <p:txBody>
          <a:bodyPr wrap="square">
            <a:spAutoFit/>
          </a:bodyPr>
          <a:lstStyle/>
          <a:p>
            <a:pPr eaLnBrk="1" fontAlgn="auto" hangingPunct="1">
              <a:spcBef>
                <a:spcPts val="0"/>
              </a:spcBef>
              <a:spcAft>
                <a:spcPts val="0"/>
              </a:spcAft>
              <a:defRPr/>
            </a:pPr>
            <a:r>
              <a:rPr lang="en-GB" sz="2000" dirty="0">
                <a:solidFill>
                  <a:srgbClr val="66CCFF"/>
                </a:solidFill>
                <a:latin typeface="+mn-lt"/>
                <a:cs typeface="+mn-cs"/>
              </a:rPr>
              <a:t>Solar system formed from a disc of material around the Sun. The inner dense part of the disc formed the planets whilst the less dense outer part of the disc is what we know now as the Kuiper belt. </a:t>
            </a:r>
          </a:p>
        </p:txBody>
      </p:sp>
      <p:sp>
        <p:nvSpPr>
          <p:cNvPr id="5" name="Rectangle 4">
            <a:extLst>
              <a:ext uri="{FF2B5EF4-FFF2-40B4-BE49-F238E27FC236}">
                <a16:creationId xmlns:a16="http://schemas.microsoft.com/office/drawing/2014/main" id="{4FB752C3-9D4C-4363-83CB-105F684F665D}"/>
              </a:ext>
            </a:extLst>
          </p:cNvPr>
          <p:cNvSpPr/>
          <p:nvPr/>
        </p:nvSpPr>
        <p:spPr>
          <a:xfrm>
            <a:off x="250826" y="5613400"/>
            <a:ext cx="8799513" cy="1016000"/>
          </a:xfrm>
          <a:prstGeom prst="rect">
            <a:avLst/>
          </a:prstGeom>
          <a:solidFill>
            <a:schemeClr val="tx1"/>
          </a:solidFill>
          <a:ln>
            <a:noFill/>
          </a:ln>
        </p:spPr>
        <p:txBody>
          <a:bodyPr wrap="square">
            <a:spAutoFit/>
          </a:bodyPr>
          <a:lstStyle/>
          <a:p>
            <a:pPr eaLnBrk="1" fontAlgn="auto" hangingPunct="1">
              <a:spcBef>
                <a:spcPts val="0"/>
              </a:spcBef>
              <a:spcAft>
                <a:spcPts val="0"/>
              </a:spcAft>
              <a:defRPr/>
            </a:pPr>
            <a:r>
              <a:rPr lang="en-GB" sz="2000" dirty="0">
                <a:solidFill>
                  <a:srgbClr val="66CCFF"/>
                </a:solidFill>
                <a:latin typeface="+mn-lt"/>
                <a:cs typeface="+mn-cs"/>
              </a:rPr>
              <a:t>Many of the objects in the Kuiper belt are very large and some astronomers would classify Pluto (at 39 AU) not as a planet but just another Kuiper belt object. </a:t>
            </a:r>
          </a:p>
        </p:txBody>
      </p:sp>
    </p:spTree>
    <p:extLst>
      <p:ext uri="{BB962C8B-B14F-4D97-AF65-F5344CB8AC3E}">
        <p14:creationId xmlns:p14="http://schemas.microsoft.com/office/powerpoint/2010/main" val="1543995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ACADC7C0-14B0-9E58-5664-1B9603C68E1A}"/>
              </a:ext>
            </a:extLst>
          </p:cNvPr>
          <p:cNvSpPr txBox="1">
            <a:spLocks noChangeArrowheads="1"/>
          </p:cNvSpPr>
          <p:nvPr/>
        </p:nvSpPr>
        <p:spPr bwMode="auto">
          <a:xfrm>
            <a:off x="533400" y="366713"/>
            <a:ext cx="7772400" cy="708025"/>
          </a:xfrm>
          <a:prstGeom prst="rect">
            <a:avLst/>
          </a:prstGeom>
          <a:solidFill>
            <a:srgbClr val="5F5F5F"/>
          </a:solidFill>
          <a:ln>
            <a:noFill/>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GB" altLang="en-US" sz="4000" dirty="0">
                <a:solidFill>
                  <a:srgbClr val="66CCFF"/>
                </a:solidFill>
                <a:latin typeface="+mj-lt"/>
              </a:rPr>
              <a:t>The </a:t>
            </a:r>
            <a:r>
              <a:rPr lang="en-GB" altLang="en-US" sz="4000" dirty="0" err="1">
                <a:solidFill>
                  <a:srgbClr val="66CCFF"/>
                </a:solidFill>
                <a:latin typeface="+mj-lt"/>
              </a:rPr>
              <a:t>Oort</a:t>
            </a:r>
            <a:r>
              <a:rPr lang="en-GB" altLang="en-US" sz="4000" dirty="0">
                <a:solidFill>
                  <a:srgbClr val="66CCFF"/>
                </a:solidFill>
                <a:latin typeface="+mj-lt"/>
              </a:rPr>
              <a:t> cloud</a:t>
            </a:r>
          </a:p>
        </p:txBody>
      </p:sp>
      <p:sp>
        <p:nvSpPr>
          <p:cNvPr id="3" name="Rectangle 2">
            <a:extLst>
              <a:ext uri="{FF2B5EF4-FFF2-40B4-BE49-F238E27FC236}">
                <a16:creationId xmlns:a16="http://schemas.microsoft.com/office/drawing/2014/main" id="{4B19DCC5-9EC1-8114-FB5F-6491D9BBD119}"/>
              </a:ext>
            </a:extLst>
          </p:cNvPr>
          <p:cNvSpPr/>
          <p:nvPr/>
        </p:nvSpPr>
        <p:spPr>
          <a:xfrm>
            <a:off x="107950" y="1177926"/>
            <a:ext cx="8669338" cy="1323439"/>
          </a:xfrm>
          <a:prstGeom prst="rect">
            <a:avLst/>
          </a:prstGeom>
          <a:noFill/>
          <a:ln>
            <a:noFill/>
          </a:ln>
        </p:spPr>
        <p:txBody>
          <a:bodyPr wrap="square">
            <a:spAutoFit/>
          </a:bodyPr>
          <a:lstStyle/>
          <a:p>
            <a:pPr eaLnBrk="1" fontAlgn="auto" hangingPunct="1">
              <a:spcBef>
                <a:spcPts val="0"/>
              </a:spcBef>
              <a:spcAft>
                <a:spcPts val="0"/>
              </a:spcAft>
              <a:defRPr/>
            </a:pPr>
            <a:r>
              <a:rPr lang="en-GB" sz="2000" dirty="0">
                <a:solidFill>
                  <a:srgbClr val="66CCFF"/>
                </a:solidFill>
                <a:latin typeface="+mn-lt"/>
                <a:cs typeface="+mn-cs"/>
              </a:rPr>
              <a:t>The orbits of </a:t>
            </a:r>
            <a:r>
              <a:rPr lang="en-GB" sz="2000" b="1" dirty="0">
                <a:solidFill>
                  <a:srgbClr val="66CCFF"/>
                </a:solidFill>
                <a:latin typeface="+mn-lt"/>
                <a:cs typeface="+mn-cs"/>
              </a:rPr>
              <a:t>long-term</a:t>
            </a:r>
            <a:r>
              <a:rPr lang="en-GB" sz="2000" dirty="0">
                <a:solidFill>
                  <a:srgbClr val="66CCFF"/>
                </a:solidFill>
                <a:latin typeface="+mn-lt"/>
                <a:cs typeface="+mn-cs"/>
              </a:rPr>
              <a:t> comets suggest that they originate from a region about 50,000 AU from the Sun (a thousand times the orbit of Pluto!). They also come from all directions, not just from the same plane like Kuiper belt objects. </a:t>
            </a:r>
          </a:p>
        </p:txBody>
      </p:sp>
      <p:sp>
        <p:nvSpPr>
          <p:cNvPr id="4" name="Rectangle 3">
            <a:extLst>
              <a:ext uri="{FF2B5EF4-FFF2-40B4-BE49-F238E27FC236}">
                <a16:creationId xmlns:a16="http://schemas.microsoft.com/office/drawing/2014/main" id="{2B6791AC-9611-564C-258F-FB05163D6568}"/>
              </a:ext>
            </a:extLst>
          </p:cNvPr>
          <p:cNvSpPr/>
          <p:nvPr/>
        </p:nvSpPr>
        <p:spPr>
          <a:xfrm>
            <a:off x="130176" y="3227725"/>
            <a:ext cx="4276724" cy="3477875"/>
          </a:xfrm>
          <a:prstGeom prst="rect">
            <a:avLst/>
          </a:prstGeom>
          <a:solidFill>
            <a:schemeClr val="tx1"/>
          </a:solidFill>
          <a:ln>
            <a:noFill/>
          </a:ln>
        </p:spPr>
        <p:txBody>
          <a:bodyPr wrap="square">
            <a:spAutoFit/>
          </a:bodyPr>
          <a:lstStyle/>
          <a:p>
            <a:pPr eaLnBrk="1" fontAlgn="auto" hangingPunct="1">
              <a:spcBef>
                <a:spcPts val="0"/>
              </a:spcBef>
              <a:spcAft>
                <a:spcPts val="0"/>
              </a:spcAft>
              <a:defRPr/>
            </a:pPr>
            <a:r>
              <a:rPr lang="en-GB" sz="2000" dirty="0">
                <a:solidFill>
                  <a:srgbClr val="66CCFF"/>
                </a:solidFill>
                <a:latin typeface="+mn-lt"/>
                <a:cs typeface="+mn-cs"/>
              </a:rPr>
              <a:t>In 1950 Jan Oort suggested that there was an enormous spherical cloud surrounding our solar system, now called the Oort cloud. It would extend out into space perhaps to a distance of a light year and contain many millions of objects of different sizes. Again it may be remnants of the early solar system, perhaps the planetary nebula from which our solar system formed. </a:t>
            </a:r>
          </a:p>
        </p:txBody>
      </p:sp>
      <p:pic>
        <p:nvPicPr>
          <p:cNvPr id="6146" name="Picture 2">
            <a:extLst>
              <a:ext uri="{FF2B5EF4-FFF2-40B4-BE49-F238E27FC236}">
                <a16:creationId xmlns:a16="http://schemas.microsoft.com/office/drawing/2014/main" id="{861D7AB6-5985-D387-8EA9-0D8E29915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2855912"/>
            <a:ext cx="4660900" cy="400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191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ACADC7C0-14B0-9E58-5664-1B9603C68E1A}"/>
              </a:ext>
            </a:extLst>
          </p:cNvPr>
          <p:cNvSpPr txBox="1">
            <a:spLocks noChangeArrowheads="1"/>
          </p:cNvSpPr>
          <p:nvPr/>
        </p:nvSpPr>
        <p:spPr bwMode="auto">
          <a:xfrm>
            <a:off x="533400" y="366713"/>
            <a:ext cx="7772400" cy="708025"/>
          </a:xfrm>
          <a:prstGeom prst="rect">
            <a:avLst/>
          </a:prstGeom>
          <a:solidFill>
            <a:srgbClr val="5F5F5F"/>
          </a:solidFill>
          <a:ln>
            <a:noFill/>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GB" altLang="en-US" sz="4000" dirty="0">
                <a:solidFill>
                  <a:srgbClr val="66CCFF"/>
                </a:solidFill>
                <a:latin typeface="+mj-lt"/>
              </a:rPr>
              <a:t>Pictures of Comets</a:t>
            </a:r>
          </a:p>
        </p:txBody>
      </p:sp>
      <p:sp>
        <p:nvSpPr>
          <p:cNvPr id="4" name="Rectangle 3">
            <a:extLst>
              <a:ext uri="{FF2B5EF4-FFF2-40B4-BE49-F238E27FC236}">
                <a16:creationId xmlns:a16="http://schemas.microsoft.com/office/drawing/2014/main" id="{2B6791AC-9611-564C-258F-FB05163D6568}"/>
              </a:ext>
            </a:extLst>
          </p:cNvPr>
          <p:cNvSpPr/>
          <p:nvPr/>
        </p:nvSpPr>
        <p:spPr>
          <a:xfrm>
            <a:off x="130176" y="3227725"/>
            <a:ext cx="4276724" cy="400110"/>
          </a:xfrm>
          <a:prstGeom prst="rect">
            <a:avLst/>
          </a:prstGeom>
          <a:solidFill>
            <a:schemeClr val="tx1"/>
          </a:solidFill>
          <a:ln>
            <a:noFill/>
          </a:ln>
        </p:spPr>
        <p:txBody>
          <a:bodyPr wrap="square">
            <a:spAutoFit/>
          </a:bodyPr>
          <a:lstStyle/>
          <a:p>
            <a:pPr eaLnBrk="1" fontAlgn="auto" hangingPunct="1">
              <a:spcBef>
                <a:spcPts val="0"/>
              </a:spcBef>
              <a:spcAft>
                <a:spcPts val="0"/>
              </a:spcAft>
              <a:defRPr/>
            </a:pPr>
            <a:endParaRPr lang="en-GB" sz="2000" dirty="0">
              <a:solidFill>
                <a:srgbClr val="66CCFF"/>
              </a:solidFill>
              <a:latin typeface="+mn-lt"/>
              <a:cs typeface="+mn-cs"/>
            </a:endParaRPr>
          </a:p>
        </p:txBody>
      </p:sp>
      <p:sp>
        <p:nvSpPr>
          <p:cNvPr id="2" name="Rectangle 5">
            <a:extLst>
              <a:ext uri="{FF2B5EF4-FFF2-40B4-BE49-F238E27FC236}">
                <a16:creationId xmlns:a16="http://schemas.microsoft.com/office/drawing/2014/main" id="{A7B8F328-3FF0-CBA4-13D4-EB662F7C6ED6}"/>
              </a:ext>
            </a:extLst>
          </p:cNvPr>
          <p:cNvSpPr>
            <a:spLocks noChangeArrowheads="1"/>
          </p:cNvSpPr>
          <p:nvPr/>
        </p:nvSpPr>
        <p:spPr bwMode="auto">
          <a:xfrm>
            <a:off x="304800" y="1524000"/>
            <a:ext cx="259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dirty="0">
                <a:ln>
                  <a:noFill/>
                </a:ln>
                <a:solidFill>
                  <a:srgbClr val="00B0F0"/>
                </a:solidFill>
                <a:effectLst/>
                <a:uLnTx/>
                <a:uFillTx/>
                <a:latin typeface="Times New Roman" panose="02020603050405020304" pitchFamily="18" charset="0"/>
                <a:ea typeface="+mn-ea"/>
              </a:rPr>
              <a:t>Comet Hale-Bopp</a:t>
            </a:r>
            <a:r>
              <a:rPr kumimoji="0" lang="en-US" altLang="en-US" sz="2400" b="0" i="0" u="none" strike="noStrike" kern="0" cap="none" spc="0" normalizeH="0" baseline="0" noProof="0" dirty="0">
                <a:ln>
                  <a:noFill/>
                </a:ln>
                <a:solidFill>
                  <a:srgbClr val="00B0F0"/>
                </a:solidFill>
                <a:effectLst/>
                <a:uLnTx/>
                <a:uFillTx/>
                <a:latin typeface="Times New Roman" panose="02020603050405020304" pitchFamily="18" charset="0"/>
                <a:ea typeface="+mn-ea"/>
              </a:rPr>
              <a:t> </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dirty="0">
              <a:ln>
                <a:noFill/>
              </a:ln>
              <a:solidFill>
                <a:srgbClr val="FFFFCC"/>
              </a:solidFill>
              <a:effectLst/>
              <a:uLnTx/>
              <a:uFillTx/>
              <a:latin typeface="Times New Roman" panose="02020603050405020304" pitchFamily="18" charset="0"/>
              <a:ea typeface="+mn-ea"/>
            </a:endParaRPr>
          </a:p>
        </p:txBody>
      </p:sp>
      <p:pic>
        <p:nvPicPr>
          <p:cNvPr id="5" name="Picture 4" descr="Comet Hale-Bopp">
            <a:hlinkClick r:id="rId2"/>
            <a:extLst>
              <a:ext uri="{FF2B5EF4-FFF2-40B4-BE49-F238E27FC236}">
                <a16:creationId xmlns:a16="http://schemas.microsoft.com/office/drawing/2014/main" id="{90986CF7-D98E-B938-BEDF-6EB5E17D7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8" y="2057400"/>
            <a:ext cx="19208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4F5AAF33-36CE-130C-2548-56F05383E8EF}"/>
              </a:ext>
            </a:extLst>
          </p:cNvPr>
          <p:cNvSpPr>
            <a:spLocks noChangeArrowheads="1"/>
          </p:cNvSpPr>
          <p:nvPr/>
        </p:nvSpPr>
        <p:spPr bwMode="auto">
          <a:xfrm>
            <a:off x="3200400" y="2971800"/>
            <a:ext cx="20129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400" b="0" i="0" u="none" strike="noStrike" kern="0" cap="none" spc="0" normalizeH="0" baseline="0" noProof="0" dirty="0">
                <a:ln>
                  <a:noFill/>
                </a:ln>
                <a:solidFill>
                  <a:srgbClr val="FFFFCC"/>
                </a:solidFill>
                <a:effectLst/>
                <a:uLnTx/>
                <a:uFillTx/>
                <a:latin typeface="Times New Roman" panose="02020603050405020304" pitchFamily="18" charset="0"/>
                <a:ea typeface="+mn-ea"/>
              </a:rPr>
              <a:t>  </a:t>
            </a:r>
            <a:r>
              <a:rPr kumimoji="0" lang="en-US" altLang="en-US" sz="7200" b="0" i="0" u="none" strike="noStrike" kern="0" cap="none" spc="0" normalizeH="0" baseline="0" noProof="0" dirty="0">
                <a:ln>
                  <a:noFill/>
                </a:ln>
                <a:solidFill>
                  <a:srgbClr val="FFFFCC"/>
                </a:solidFill>
                <a:effectLst/>
                <a:uLnTx/>
                <a:uFillTx/>
                <a:latin typeface="Times New Roman" panose="02020603050405020304" pitchFamily="18" charset="0"/>
                <a:ea typeface="+mn-ea"/>
              </a:rPr>
              <a:t> </a:t>
            </a:r>
            <a:r>
              <a:rPr kumimoji="0" lang="en-US" altLang="en-US" sz="2400" b="0" i="0" u="none" strike="noStrike" kern="0" cap="none" spc="0" normalizeH="0" baseline="0" noProof="0" dirty="0">
                <a:ln>
                  <a:noFill/>
                </a:ln>
                <a:solidFill>
                  <a:srgbClr val="FFFFCC"/>
                </a:solidFill>
                <a:effectLst/>
                <a:uLnTx/>
                <a:uFillTx/>
                <a:latin typeface="Times New Roman" panose="02020603050405020304" pitchFamily="18" charset="0"/>
                <a:ea typeface="+mn-ea"/>
              </a:rPr>
              <a:t>                      </a:t>
            </a:r>
            <a:r>
              <a:rPr kumimoji="0" lang="en-US" altLang="en-US" sz="2400" b="1" i="0" u="none" strike="noStrike" kern="0" cap="none" spc="0" normalizeH="0" baseline="0" noProof="0" dirty="0">
                <a:ln>
                  <a:noFill/>
                </a:ln>
                <a:solidFill>
                  <a:srgbClr val="00B0F0"/>
                </a:solidFill>
                <a:effectLst/>
                <a:uLnTx/>
                <a:uFillTx/>
                <a:latin typeface="Times New Roman" panose="02020603050405020304" pitchFamily="18" charset="0"/>
                <a:ea typeface="+mn-ea"/>
              </a:rPr>
              <a:t>Comet </a:t>
            </a:r>
            <a:r>
              <a:rPr kumimoji="0" lang="en-US" altLang="en-US" sz="2400" b="1" i="0" u="none" strike="noStrike" kern="0" cap="none" spc="0" normalizeH="0" baseline="0" noProof="0" dirty="0" err="1">
                <a:ln>
                  <a:noFill/>
                </a:ln>
                <a:solidFill>
                  <a:srgbClr val="00B0F0"/>
                </a:solidFill>
                <a:effectLst/>
                <a:uLnTx/>
                <a:uFillTx/>
                <a:latin typeface="Times New Roman" panose="02020603050405020304" pitchFamily="18" charset="0"/>
                <a:ea typeface="+mn-ea"/>
              </a:rPr>
              <a:t>Ikeya</a:t>
            </a:r>
            <a:r>
              <a:rPr kumimoji="0" lang="en-US" altLang="en-US" sz="2400" b="1" i="0" u="none" strike="noStrike" kern="0" cap="none" spc="0" normalizeH="0" baseline="0" noProof="0" dirty="0">
                <a:ln>
                  <a:noFill/>
                </a:ln>
                <a:solidFill>
                  <a:srgbClr val="00B0F0"/>
                </a:solidFill>
                <a:effectLst/>
                <a:uLnTx/>
                <a:uFillTx/>
                <a:latin typeface="Times New Roman" panose="02020603050405020304" pitchFamily="18" charset="0"/>
                <a:ea typeface="+mn-ea"/>
              </a:rPr>
              <a:t>-Seki</a:t>
            </a:r>
            <a:r>
              <a:rPr kumimoji="0" lang="en-US" altLang="en-US" sz="2400" b="0" i="0" u="none" strike="noStrike" kern="0" cap="none" spc="0" normalizeH="0" baseline="0" noProof="0" dirty="0">
                <a:ln>
                  <a:noFill/>
                </a:ln>
                <a:solidFill>
                  <a:srgbClr val="00B0F0"/>
                </a:solidFill>
                <a:effectLst/>
                <a:uLnTx/>
                <a:uFillTx/>
                <a:latin typeface="Times New Roman" panose="02020603050405020304" pitchFamily="18" charset="0"/>
                <a:ea typeface="+mn-ea"/>
              </a:rPr>
              <a:t> </a:t>
            </a:r>
            <a:br>
              <a:rPr kumimoji="0" lang="en-US" altLang="en-US" sz="2400" b="0" i="0" u="none" strike="noStrike" kern="0" cap="none" spc="0" normalizeH="0" baseline="0" noProof="0" dirty="0">
                <a:ln>
                  <a:noFill/>
                </a:ln>
                <a:solidFill>
                  <a:srgbClr val="FFFFCC"/>
                </a:solidFill>
                <a:effectLst/>
                <a:uLnTx/>
                <a:uFillTx/>
                <a:latin typeface="Times New Roman" panose="02020603050405020304" pitchFamily="18" charset="0"/>
                <a:ea typeface="+mn-ea"/>
              </a:rPr>
            </a:br>
            <a:endParaRPr kumimoji="0" lang="en-US" altLang="en-US" sz="2400" b="0" i="0" u="none" strike="noStrike" kern="0" cap="none" spc="0" normalizeH="0" baseline="0" noProof="0" dirty="0">
              <a:ln>
                <a:noFill/>
              </a:ln>
              <a:solidFill>
                <a:srgbClr val="FFFFCC"/>
              </a:solidFill>
              <a:effectLst/>
              <a:uLnTx/>
              <a:uFillTx/>
              <a:latin typeface="Times New Roman" panose="02020603050405020304" pitchFamily="18" charset="0"/>
              <a:ea typeface="+mn-ea"/>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dirty="0">
              <a:ln>
                <a:noFill/>
              </a:ln>
              <a:solidFill>
                <a:srgbClr val="FFFFCC"/>
              </a:solidFill>
              <a:effectLst/>
              <a:uLnTx/>
              <a:uFillTx/>
              <a:latin typeface="Times New Roman" panose="02020603050405020304" pitchFamily="18" charset="0"/>
              <a:ea typeface="+mn-ea"/>
            </a:endParaRPr>
          </a:p>
        </p:txBody>
      </p:sp>
      <p:pic>
        <p:nvPicPr>
          <p:cNvPr id="7" name="Picture 7" descr="Ikeya-Seki">
            <a:hlinkClick r:id="rId4"/>
            <a:extLst>
              <a:ext uri="{FF2B5EF4-FFF2-40B4-BE49-F238E27FC236}">
                <a16:creationId xmlns:a16="http://schemas.microsoft.com/office/drawing/2014/main" id="{5E149DC2-074E-7013-692B-B63C5CC11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151063"/>
            <a:ext cx="26289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a:extLst>
              <a:ext uri="{FF2B5EF4-FFF2-40B4-BE49-F238E27FC236}">
                <a16:creationId xmlns:a16="http://schemas.microsoft.com/office/drawing/2014/main" id="{50E4E40A-DFBD-2A13-1B40-F4BD3240A390}"/>
              </a:ext>
            </a:extLst>
          </p:cNvPr>
          <p:cNvSpPr>
            <a:spLocks noChangeArrowheads="1"/>
          </p:cNvSpPr>
          <p:nvPr/>
        </p:nvSpPr>
        <p:spPr bwMode="auto">
          <a:xfrm>
            <a:off x="6400800" y="1554480"/>
            <a:ext cx="20129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400" b="0" i="0" u="none" strike="noStrike" kern="0" cap="none" spc="0" normalizeH="0" baseline="0" noProof="0" dirty="0">
                <a:ln>
                  <a:noFill/>
                </a:ln>
                <a:solidFill>
                  <a:srgbClr val="FFFFCC"/>
                </a:solidFill>
                <a:effectLst/>
                <a:uLnTx/>
                <a:uFillTx/>
                <a:latin typeface="Times New Roman" panose="02020603050405020304" pitchFamily="18" charset="0"/>
                <a:ea typeface="+mn-ea"/>
              </a:rPr>
              <a:t>   </a:t>
            </a:r>
            <a:r>
              <a:rPr kumimoji="0" lang="en-US" altLang="en-US" sz="2400" b="1" i="0" u="none" strike="noStrike" kern="0" cap="none" spc="0" normalizeH="0" baseline="0" noProof="0" dirty="0">
                <a:ln>
                  <a:noFill/>
                </a:ln>
                <a:solidFill>
                  <a:srgbClr val="00B0F0"/>
                </a:solidFill>
                <a:effectLst/>
                <a:uLnTx/>
                <a:uFillTx/>
                <a:latin typeface="Times New Roman" panose="02020603050405020304" pitchFamily="18" charset="0"/>
                <a:ea typeface="+mn-ea"/>
              </a:rPr>
              <a:t>Comet </a:t>
            </a:r>
            <a:r>
              <a:rPr kumimoji="0" lang="en-US" altLang="en-US" sz="2400" b="1" i="0" u="none" strike="noStrike" kern="0" cap="none" spc="0" normalizeH="0" baseline="0" noProof="0" dirty="0" err="1">
                <a:ln>
                  <a:noFill/>
                </a:ln>
                <a:solidFill>
                  <a:srgbClr val="00B0F0"/>
                </a:solidFill>
                <a:effectLst/>
                <a:uLnTx/>
                <a:uFillTx/>
                <a:latin typeface="Times New Roman" panose="02020603050405020304" pitchFamily="18" charset="0"/>
                <a:ea typeface="+mn-ea"/>
              </a:rPr>
              <a:t>Kohoutek</a:t>
            </a:r>
            <a:r>
              <a:rPr kumimoji="0" lang="en-US" altLang="en-US" sz="2400" b="0" i="0" u="none" strike="noStrike" kern="0" cap="none" spc="0" normalizeH="0" baseline="0" noProof="0" dirty="0">
                <a:ln>
                  <a:noFill/>
                </a:ln>
                <a:solidFill>
                  <a:srgbClr val="00B0F0"/>
                </a:solidFill>
                <a:effectLst/>
                <a:uLnTx/>
                <a:uFillTx/>
                <a:latin typeface="Times New Roman" panose="02020603050405020304" pitchFamily="18" charset="0"/>
                <a:ea typeface="+mn-ea"/>
              </a:rPr>
              <a:t> </a:t>
            </a:r>
            <a:br>
              <a:rPr kumimoji="0" lang="en-US" altLang="en-US" sz="2400" b="0" i="0" u="none" strike="noStrike" kern="0" cap="none" spc="0" normalizeH="0" baseline="0" noProof="0" dirty="0">
                <a:ln>
                  <a:noFill/>
                </a:ln>
                <a:solidFill>
                  <a:srgbClr val="00B0F0"/>
                </a:solidFill>
                <a:effectLst/>
                <a:uLnTx/>
                <a:uFillTx/>
                <a:latin typeface="Times New Roman" panose="02020603050405020304" pitchFamily="18" charset="0"/>
                <a:ea typeface="+mn-ea"/>
              </a:rPr>
            </a:br>
            <a:endParaRPr kumimoji="0" lang="en-US" altLang="en-US" sz="2400" b="0" i="0" u="none" strike="noStrike" kern="0" cap="none" spc="0" normalizeH="0" baseline="0" noProof="0" dirty="0">
              <a:ln>
                <a:noFill/>
              </a:ln>
              <a:solidFill>
                <a:srgbClr val="00B0F0"/>
              </a:solidFill>
              <a:effectLst/>
              <a:uLnTx/>
              <a:uFillTx/>
              <a:latin typeface="Times New Roman" panose="02020603050405020304" pitchFamily="18" charset="0"/>
              <a:ea typeface="+mn-ea"/>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dirty="0">
              <a:ln>
                <a:noFill/>
              </a:ln>
              <a:solidFill>
                <a:srgbClr val="FFFFCC"/>
              </a:solidFill>
              <a:effectLst/>
              <a:uLnTx/>
              <a:uFillTx/>
              <a:latin typeface="Times New Roman" panose="02020603050405020304" pitchFamily="18" charset="0"/>
              <a:ea typeface="+mn-ea"/>
            </a:endParaRPr>
          </a:p>
        </p:txBody>
      </p:sp>
      <p:pic>
        <p:nvPicPr>
          <p:cNvPr id="9" name="Picture 9" descr="Comet Kohoutek">
            <a:hlinkClick r:id="rId6"/>
            <a:extLst>
              <a:ext uri="{FF2B5EF4-FFF2-40B4-BE49-F238E27FC236}">
                <a16:creationId xmlns:a16="http://schemas.microsoft.com/office/drawing/2014/main" id="{CEBBA1AA-35C9-BD3C-C5DC-9AC9024CF3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667000"/>
            <a:ext cx="30480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784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88C7198-6AAB-3CDD-8AF9-7EC5D3275F6E}"/>
              </a:ext>
            </a:extLst>
          </p:cNvPr>
          <p:cNvSpPr>
            <a:spLocks noGrp="1" noChangeArrowheads="1"/>
          </p:cNvSpPr>
          <p:nvPr>
            <p:ph type="title"/>
          </p:nvPr>
        </p:nvSpPr>
        <p:spPr>
          <a:xfrm>
            <a:off x="685800" y="0"/>
            <a:ext cx="7772400" cy="990600"/>
          </a:xfrm>
          <a:solidFill>
            <a:srgbClr val="5F5F5F"/>
          </a:solidFill>
        </p:spPr>
        <p:txBody>
          <a:bodyPr/>
          <a:lstStyle/>
          <a:p>
            <a:pPr eaLnBrk="1" hangingPunct="1"/>
            <a:r>
              <a:rPr lang="en-US" altLang="en-US" sz="6000" dirty="0">
                <a:solidFill>
                  <a:schemeClr val="hlink"/>
                </a:solidFill>
                <a:latin typeface="Earwig Factory" pitchFamily="28" charset="0"/>
              </a:rPr>
              <a:t>Asteroids and size</a:t>
            </a:r>
            <a:endParaRPr lang="en-US" altLang="en-US" sz="2800" dirty="0">
              <a:solidFill>
                <a:schemeClr val="hlink"/>
              </a:solidFill>
              <a:latin typeface="Comic Sans MS" panose="030F0702030302020204" pitchFamily="66" charset="0"/>
            </a:endParaRPr>
          </a:p>
        </p:txBody>
      </p:sp>
      <p:sp>
        <p:nvSpPr>
          <p:cNvPr id="13315" name="Rectangle 3">
            <a:extLst>
              <a:ext uri="{FF2B5EF4-FFF2-40B4-BE49-F238E27FC236}">
                <a16:creationId xmlns:a16="http://schemas.microsoft.com/office/drawing/2014/main" id="{6A1C76BD-52E7-2D88-AF04-62A90A864C81}"/>
              </a:ext>
            </a:extLst>
          </p:cNvPr>
          <p:cNvSpPr>
            <a:spLocks noGrp="1" noChangeArrowheads="1"/>
          </p:cNvSpPr>
          <p:nvPr>
            <p:ph type="body" sz="half" idx="2"/>
          </p:nvPr>
        </p:nvSpPr>
        <p:spPr>
          <a:xfrm>
            <a:off x="457200" y="1219200"/>
            <a:ext cx="8077200" cy="4343400"/>
          </a:xfrm>
        </p:spPr>
        <p:txBody>
          <a:bodyPr/>
          <a:lstStyle/>
          <a:p>
            <a:pPr eaLnBrk="1" hangingPunct="1">
              <a:lnSpc>
                <a:spcPct val="90000"/>
              </a:lnSpc>
            </a:pPr>
            <a:r>
              <a:rPr lang="en-US" altLang="en-US" sz="2400" dirty="0">
                <a:solidFill>
                  <a:schemeClr val="hlink"/>
                </a:solidFill>
                <a:latin typeface="Comic Sans MS" panose="030F0702030302020204" pitchFamily="66" charset="0"/>
              </a:rPr>
              <a:t>Asteroids are small bodies in orbit around the sun, made of </a:t>
            </a:r>
            <a:r>
              <a:rPr lang="en-US" altLang="en-US" sz="2400" b="1" u="sng" dirty="0">
                <a:solidFill>
                  <a:schemeClr val="hlink"/>
                </a:solidFill>
                <a:latin typeface="Comic Sans MS" panose="030F0702030302020204" pitchFamily="66" charset="0"/>
              </a:rPr>
              <a:t>rock</a:t>
            </a:r>
            <a:r>
              <a:rPr lang="en-US" altLang="en-US" sz="2400" dirty="0">
                <a:solidFill>
                  <a:schemeClr val="hlink"/>
                </a:solidFill>
                <a:latin typeface="Comic Sans MS" panose="030F0702030302020204" pitchFamily="66" charset="0"/>
              </a:rPr>
              <a:t> and </a:t>
            </a:r>
            <a:r>
              <a:rPr lang="en-US" altLang="en-US" sz="2400" b="1" u="sng" dirty="0">
                <a:solidFill>
                  <a:schemeClr val="hlink"/>
                </a:solidFill>
                <a:latin typeface="Comic Sans MS" panose="030F0702030302020204" pitchFamily="66" charset="0"/>
              </a:rPr>
              <a:t>metal</a:t>
            </a:r>
            <a:r>
              <a:rPr lang="en-US" altLang="en-US" sz="2400" dirty="0">
                <a:solidFill>
                  <a:schemeClr val="hlink"/>
                </a:solidFill>
                <a:latin typeface="Comic Sans MS" panose="030F0702030302020204" pitchFamily="66" charset="0"/>
              </a:rPr>
              <a:t>.</a:t>
            </a:r>
          </a:p>
          <a:p>
            <a:pPr eaLnBrk="1" hangingPunct="1">
              <a:lnSpc>
                <a:spcPct val="90000"/>
              </a:lnSpc>
            </a:pPr>
            <a:r>
              <a:rPr lang="en-US" altLang="en-US" sz="2400" dirty="0">
                <a:solidFill>
                  <a:schemeClr val="hlink"/>
                </a:solidFill>
                <a:latin typeface="Comic Sans MS" panose="030F0702030302020204" pitchFamily="66" charset="0"/>
              </a:rPr>
              <a:t>They range in size from a few meters &lt;1km to more than &gt;900 km in diameter - too small to be a planet.</a:t>
            </a:r>
          </a:p>
        </p:txBody>
      </p:sp>
      <p:sp>
        <p:nvSpPr>
          <p:cNvPr id="27652" name="Picture 6">
            <a:extLst>
              <a:ext uri="{FF2B5EF4-FFF2-40B4-BE49-F238E27FC236}">
                <a16:creationId xmlns:a16="http://schemas.microsoft.com/office/drawing/2014/main" id="{D245253C-0B7E-6856-F72A-5A8656459F46}"/>
              </a:ext>
            </a:extLst>
          </p:cNvPr>
          <p:cNvSpPr>
            <a:spLocks noChangeAspect="1" noChangeArrowheads="1"/>
          </p:cNvSpPr>
          <p:nvPr/>
        </p:nvSpPr>
        <p:spPr bwMode="auto">
          <a:xfrm>
            <a:off x="228600" y="15240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 name="Picture 2">
            <a:extLst>
              <a:ext uri="{FF2B5EF4-FFF2-40B4-BE49-F238E27FC236}">
                <a16:creationId xmlns:a16="http://schemas.microsoft.com/office/drawing/2014/main" id="{454CA2A8-BB9A-34B0-429D-635E01755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971800"/>
            <a:ext cx="5616575" cy="396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13315">
                                            <p:txEl>
                                              <p:pRg st="1" end="1"/>
                                            </p:txEl>
                                          </p:spTgt>
                                        </p:tgtEl>
                                        <p:attrNameLst>
                                          <p:attrName>style.visibility</p:attrName>
                                        </p:attrNameLst>
                                      </p:cBhvr>
                                      <p:to>
                                        <p:strVal val="visible"/>
                                      </p:to>
                                    </p:set>
                                    <p:anim calcmode="lin" valueType="num">
                                      <p:cBhvr additive="base">
                                        <p:cTn id="12"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88C7198-6AAB-3CDD-8AF9-7EC5D3275F6E}"/>
              </a:ext>
            </a:extLst>
          </p:cNvPr>
          <p:cNvSpPr>
            <a:spLocks noGrp="1" noChangeArrowheads="1"/>
          </p:cNvSpPr>
          <p:nvPr>
            <p:ph type="title"/>
          </p:nvPr>
        </p:nvSpPr>
        <p:spPr>
          <a:xfrm>
            <a:off x="685800" y="0"/>
            <a:ext cx="7772400" cy="990600"/>
          </a:xfrm>
          <a:solidFill>
            <a:srgbClr val="5F5F5F"/>
          </a:solidFill>
        </p:spPr>
        <p:txBody>
          <a:bodyPr/>
          <a:lstStyle/>
          <a:p>
            <a:pPr eaLnBrk="1" hangingPunct="1"/>
            <a:r>
              <a:rPr lang="en-US" altLang="en-US" sz="6000" dirty="0">
                <a:solidFill>
                  <a:schemeClr val="hlink"/>
                </a:solidFill>
                <a:latin typeface="Earwig Factory" pitchFamily="28" charset="0"/>
              </a:rPr>
              <a:t>Asteroids Origin</a:t>
            </a:r>
            <a:endParaRPr lang="en-US" altLang="en-US" sz="2800" dirty="0">
              <a:solidFill>
                <a:schemeClr val="hlink"/>
              </a:solidFill>
              <a:latin typeface="Comic Sans MS" panose="030F0702030302020204" pitchFamily="66" charset="0"/>
            </a:endParaRPr>
          </a:p>
        </p:txBody>
      </p:sp>
      <p:sp>
        <p:nvSpPr>
          <p:cNvPr id="13315" name="Rectangle 3">
            <a:extLst>
              <a:ext uri="{FF2B5EF4-FFF2-40B4-BE49-F238E27FC236}">
                <a16:creationId xmlns:a16="http://schemas.microsoft.com/office/drawing/2014/main" id="{6A1C76BD-52E7-2D88-AF04-62A90A864C81}"/>
              </a:ext>
            </a:extLst>
          </p:cNvPr>
          <p:cNvSpPr>
            <a:spLocks noGrp="1" noChangeArrowheads="1"/>
          </p:cNvSpPr>
          <p:nvPr>
            <p:ph type="body" sz="half" idx="2"/>
          </p:nvPr>
        </p:nvSpPr>
        <p:spPr>
          <a:xfrm>
            <a:off x="457200" y="1219200"/>
            <a:ext cx="4724400" cy="4343400"/>
          </a:xfrm>
        </p:spPr>
        <p:txBody>
          <a:bodyPr/>
          <a:lstStyle/>
          <a:p>
            <a:pPr eaLnBrk="1" hangingPunct="1">
              <a:lnSpc>
                <a:spcPct val="90000"/>
              </a:lnSpc>
            </a:pPr>
            <a:r>
              <a:rPr lang="en-US" altLang="en-US" sz="2400" dirty="0">
                <a:solidFill>
                  <a:schemeClr val="hlink"/>
                </a:solidFill>
                <a:latin typeface="Comic Sans MS" panose="030F0702030302020204" pitchFamily="66" charset="0"/>
              </a:rPr>
              <a:t>Asteroid belt between Mars and Jupiter</a:t>
            </a:r>
          </a:p>
          <a:p>
            <a:pPr lvl="0" eaLnBrk="1" hangingPunct="1">
              <a:lnSpc>
                <a:spcPct val="90000"/>
              </a:lnSpc>
            </a:pPr>
            <a:endParaRPr lang="en-US" altLang="en-US" sz="2400" dirty="0">
              <a:solidFill>
                <a:srgbClr val="FF5050"/>
              </a:solidFill>
              <a:latin typeface="Comic Sans MS" panose="030F0702030302020204" pitchFamily="66" charset="0"/>
            </a:endParaRPr>
          </a:p>
          <a:p>
            <a:pPr lvl="0" eaLnBrk="1" hangingPunct="1">
              <a:lnSpc>
                <a:spcPct val="90000"/>
              </a:lnSpc>
            </a:pPr>
            <a:r>
              <a:rPr lang="en-US" altLang="en-US" sz="2400" dirty="0">
                <a:solidFill>
                  <a:srgbClr val="FF5050"/>
                </a:solidFill>
                <a:latin typeface="Comic Sans MS" panose="030F0702030302020204" pitchFamily="66" charset="0"/>
              </a:rPr>
              <a:t>Some asteroids that orbit planets are considered moons.</a:t>
            </a:r>
          </a:p>
          <a:p>
            <a:pPr lvl="0" eaLnBrk="1" hangingPunct="1">
              <a:lnSpc>
                <a:spcPct val="90000"/>
              </a:lnSpc>
            </a:pPr>
            <a:endParaRPr lang="en-US" altLang="en-US" sz="2400" dirty="0">
              <a:solidFill>
                <a:srgbClr val="FF5050"/>
              </a:solidFill>
              <a:latin typeface="Comic Sans MS" panose="030F0702030302020204" pitchFamily="66" charset="0"/>
            </a:endParaRPr>
          </a:p>
          <a:p>
            <a:pPr lvl="0" eaLnBrk="1" hangingPunct="1">
              <a:lnSpc>
                <a:spcPct val="90000"/>
              </a:lnSpc>
            </a:pPr>
            <a:r>
              <a:rPr lang="en-US" altLang="en-US" sz="2400" dirty="0">
                <a:solidFill>
                  <a:srgbClr val="FF5050"/>
                </a:solidFill>
                <a:latin typeface="Comic Sans MS" panose="030F0702030302020204" pitchFamily="66" charset="0"/>
              </a:rPr>
              <a:t>Some astronomers consider them to be minor planets (like the moons of Mars and Saturn).</a:t>
            </a:r>
          </a:p>
          <a:p>
            <a:pPr eaLnBrk="1" hangingPunct="1">
              <a:lnSpc>
                <a:spcPct val="90000"/>
              </a:lnSpc>
            </a:pPr>
            <a:endParaRPr lang="en-US" altLang="en-US" dirty="0">
              <a:solidFill>
                <a:schemeClr val="hlink"/>
              </a:solidFill>
              <a:latin typeface="Comic Sans MS" panose="030F0702030302020204" pitchFamily="66" charset="0"/>
            </a:endParaRPr>
          </a:p>
        </p:txBody>
      </p:sp>
      <p:sp>
        <p:nvSpPr>
          <p:cNvPr id="27652" name="Picture 6">
            <a:extLst>
              <a:ext uri="{FF2B5EF4-FFF2-40B4-BE49-F238E27FC236}">
                <a16:creationId xmlns:a16="http://schemas.microsoft.com/office/drawing/2014/main" id="{D245253C-0B7E-6856-F72A-5A8656459F46}"/>
              </a:ext>
            </a:extLst>
          </p:cNvPr>
          <p:cNvSpPr>
            <a:spLocks noChangeAspect="1" noChangeArrowheads="1"/>
          </p:cNvSpPr>
          <p:nvPr/>
        </p:nvSpPr>
        <p:spPr bwMode="auto">
          <a:xfrm>
            <a:off x="228600" y="15240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 name="Picture 2">
            <a:extLst>
              <a:ext uri="{FF2B5EF4-FFF2-40B4-BE49-F238E27FC236}">
                <a16:creationId xmlns:a16="http://schemas.microsoft.com/office/drawing/2014/main" id="{4BE49C81-B9CF-4988-0147-C6812388F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120" y="1219201"/>
            <a:ext cx="418911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67619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13315">
                                            <p:txEl>
                                              <p:pRg st="2" end="2"/>
                                            </p:txEl>
                                          </p:spTgt>
                                        </p:tgtEl>
                                        <p:attrNameLst>
                                          <p:attrName>style.visibility</p:attrName>
                                        </p:attrNameLst>
                                      </p:cBhvr>
                                      <p:to>
                                        <p:strVal val="visible"/>
                                      </p:to>
                                    </p:set>
                                    <p:anim calcmode="lin" valueType="num">
                                      <p:cBhvr additive="base">
                                        <p:cTn id="12"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5">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1" fill="hold" nodeType="afterEffect">
                                  <p:stCondLst>
                                    <p:cond delay="1000"/>
                                  </p:stCondLst>
                                  <p:childTnLst>
                                    <p:set>
                                      <p:cBhvr>
                                        <p:cTn id="16" dur="1" fill="hold">
                                          <p:stCondLst>
                                            <p:cond delay="0"/>
                                          </p:stCondLst>
                                        </p:cTn>
                                        <p:tgtEl>
                                          <p:spTgt spid="13315">
                                            <p:txEl>
                                              <p:pRg st="4" end="4"/>
                                            </p:txEl>
                                          </p:spTgt>
                                        </p:tgtEl>
                                        <p:attrNameLst>
                                          <p:attrName>style.visibility</p:attrName>
                                        </p:attrNameLst>
                                      </p:cBhvr>
                                      <p:to>
                                        <p:strVal val="visible"/>
                                      </p:to>
                                    </p:set>
                                    <p:anim calcmode="lin" valueType="num">
                                      <p:cBhvr additive="base">
                                        <p:cTn id="17"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88C7198-6AAB-3CDD-8AF9-7EC5D3275F6E}"/>
              </a:ext>
            </a:extLst>
          </p:cNvPr>
          <p:cNvSpPr>
            <a:spLocks noGrp="1" noChangeArrowheads="1"/>
          </p:cNvSpPr>
          <p:nvPr>
            <p:ph type="title"/>
          </p:nvPr>
        </p:nvSpPr>
        <p:spPr>
          <a:xfrm>
            <a:off x="685800" y="0"/>
            <a:ext cx="7772400" cy="990600"/>
          </a:xfrm>
          <a:solidFill>
            <a:srgbClr val="5F5F5F"/>
          </a:solidFill>
        </p:spPr>
        <p:txBody>
          <a:bodyPr/>
          <a:lstStyle/>
          <a:p>
            <a:pPr eaLnBrk="1" hangingPunct="1"/>
            <a:r>
              <a:rPr lang="en-US" altLang="en-US" sz="6000" dirty="0">
                <a:solidFill>
                  <a:schemeClr val="hlink"/>
                </a:solidFill>
                <a:latin typeface="Earwig Factory" pitchFamily="28" charset="0"/>
              </a:rPr>
              <a:t>Asteroids Composition</a:t>
            </a:r>
            <a:endParaRPr lang="en-US" altLang="en-US" sz="2800" dirty="0">
              <a:solidFill>
                <a:schemeClr val="hlink"/>
              </a:solidFill>
              <a:latin typeface="Comic Sans MS" panose="030F0702030302020204" pitchFamily="66" charset="0"/>
            </a:endParaRPr>
          </a:p>
        </p:txBody>
      </p:sp>
      <p:sp>
        <p:nvSpPr>
          <p:cNvPr id="13315" name="Rectangle 3">
            <a:extLst>
              <a:ext uri="{FF2B5EF4-FFF2-40B4-BE49-F238E27FC236}">
                <a16:creationId xmlns:a16="http://schemas.microsoft.com/office/drawing/2014/main" id="{6A1C76BD-52E7-2D88-AF04-62A90A864C81}"/>
              </a:ext>
            </a:extLst>
          </p:cNvPr>
          <p:cNvSpPr>
            <a:spLocks noGrp="1" noChangeArrowheads="1"/>
          </p:cNvSpPr>
          <p:nvPr>
            <p:ph type="body" sz="half" idx="2"/>
          </p:nvPr>
        </p:nvSpPr>
        <p:spPr>
          <a:xfrm>
            <a:off x="457200" y="1219200"/>
            <a:ext cx="4724400" cy="4343400"/>
          </a:xfrm>
        </p:spPr>
        <p:txBody>
          <a:bodyPr/>
          <a:lstStyle/>
          <a:p>
            <a:pPr eaLnBrk="1" hangingPunct="1">
              <a:lnSpc>
                <a:spcPct val="90000"/>
              </a:lnSpc>
            </a:pPr>
            <a:r>
              <a:rPr lang="en-US" altLang="en-US" sz="2800" dirty="0">
                <a:solidFill>
                  <a:schemeClr val="hlink"/>
                </a:solidFill>
                <a:latin typeface="Comic Sans MS" panose="030F0702030302020204" pitchFamily="66" charset="0"/>
              </a:rPr>
              <a:t>Rocky objects left over from the formation of the solar system.</a:t>
            </a:r>
            <a:endParaRPr lang="en-US" altLang="en-US" sz="2800" dirty="0">
              <a:solidFill>
                <a:srgbClr val="FF5050"/>
              </a:solidFill>
              <a:latin typeface="Comic Sans MS" panose="030F0702030302020204" pitchFamily="66" charset="0"/>
            </a:endParaRPr>
          </a:p>
          <a:p>
            <a:pPr eaLnBrk="1" hangingPunct="1">
              <a:lnSpc>
                <a:spcPct val="90000"/>
              </a:lnSpc>
            </a:pPr>
            <a:endParaRPr lang="en-US" altLang="en-US" dirty="0">
              <a:solidFill>
                <a:schemeClr val="hlink"/>
              </a:solidFill>
              <a:latin typeface="Comic Sans MS" panose="030F0702030302020204" pitchFamily="66" charset="0"/>
            </a:endParaRPr>
          </a:p>
        </p:txBody>
      </p:sp>
      <p:sp>
        <p:nvSpPr>
          <p:cNvPr id="27652" name="Picture 6">
            <a:extLst>
              <a:ext uri="{FF2B5EF4-FFF2-40B4-BE49-F238E27FC236}">
                <a16:creationId xmlns:a16="http://schemas.microsoft.com/office/drawing/2014/main" id="{D245253C-0B7E-6856-F72A-5A8656459F46}"/>
              </a:ext>
            </a:extLst>
          </p:cNvPr>
          <p:cNvSpPr>
            <a:spLocks noChangeAspect="1" noChangeArrowheads="1"/>
          </p:cNvSpPr>
          <p:nvPr/>
        </p:nvSpPr>
        <p:spPr bwMode="auto">
          <a:xfrm>
            <a:off x="228600" y="15240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 name="Picture 2">
            <a:extLst>
              <a:ext uri="{FF2B5EF4-FFF2-40B4-BE49-F238E27FC236}">
                <a16:creationId xmlns:a16="http://schemas.microsoft.com/office/drawing/2014/main" id="{AB4E545D-EDB7-FBEA-D49C-E8D075212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1230312"/>
            <a:ext cx="3686175" cy="562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86150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689B5F2-0CB0-6C22-4283-FFA9A388D862}"/>
              </a:ext>
            </a:extLst>
          </p:cNvPr>
          <p:cNvSpPr>
            <a:spLocks noGrp="1" noChangeArrowheads="1"/>
          </p:cNvSpPr>
          <p:nvPr>
            <p:ph type="body" sz="half" idx="2"/>
          </p:nvPr>
        </p:nvSpPr>
        <p:spPr>
          <a:xfrm>
            <a:off x="4038600" y="990600"/>
            <a:ext cx="4953000" cy="4648200"/>
          </a:xfrm>
        </p:spPr>
        <p:txBody>
          <a:bodyPr/>
          <a:lstStyle/>
          <a:p>
            <a:pPr eaLnBrk="1" hangingPunct="1"/>
            <a:r>
              <a:rPr lang="en-US" altLang="en-US" sz="2800">
                <a:solidFill>
                  <a:schemeClr val="hlink"/>
                </a:solidFill>
                <a:latin typeface="Comic Sans MS" panose="030F0702030302020204" pitchFamily="66" charset="0"/>
              </a:rPr>
              <a:t>Asteroids have </a:t>
            </a:r>
            <a:r>
              <a:rPr lang="en-US" altLang="en-US" sz="2800" b="1" u="sng">
                <a:solidFill>
                  <a:schemeClr val="hlink"/>
                </a:solidFill>
                <a:latin typeface="Comic Sans MS" panose="030F0702030302020204" pitchFamily="66" charset="0"/>
              </a:rPr>
              <a:t>irregular </a:t>
            </a:r>
            <a:r>
              <a:rPr lang="en-US" altLang="en-US" sz="2800">
                <a:solidFill>
                  <a:schemeClr val="hlink"/>
                </a:solidFill>
                <a:latin typeface="Comic Sans MS" panose="030F0702030302020204" pitchFamily="66" charset="0"/>
              </a:rPr>
              <a:t>shapes, although some of the larger ones are spherical.</a:t>
            </a:r>
          </a:p>
          <a:p>
            <a:pPr eaLnBrk="1" hangingPunct="1"/>
            <a:r>
              <a:rPr lang="en-US" altLang="en-US" sz="2600">
                <a:solidFill>
                  <a:schemeClr val="hlink"/>
                </a:solidFill>
                <a:latin typeface="Comic Sans MS" panose="030F0702030302020204" pitchFamily="66" charset="0"/>
              </a:rPr>
              <a:t>Using an infrared sensor, asteroids are classified as light or dark. </a:t>
            </a:r>
          </a:p>
          <a:p>
            <a:pPr eaLnBrk="1" hangingPunct="1"/>
            <a:r>
              <a:rPr lang="en-US" altLang="en-US" sz="2600">
                <a:solidFill>
                  <a:schemeClr val="hlink"/>
                </a:solidFill>
                <a:latin typeface="Comic Sans MS" panose="030F0702030302020204" pitchFamily="66" charset="0"/>
              </a:rPr>
              <a:t>The lighter ones have more metal than the darker ones.</a:t>
            </a:r>
          </a:p>
        </p:txBody>
      </p:sp>
      <p:pic>
        <p:nvPicPr>
          <p:cNvPr id="14339" name="Picture 3">
            <a:extLst>
              <a:ext uri="{FF2B5EF4-FFF2-40B4-BE49-F238E27FC236}">
                <a16:creationId xmlns:a16="http://schemas.microsoft.com/office/drawing/2014/main" id="{FCB48311-1784-73A9-87D3-1D56F68598D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981200"/>
            <a:ext cx="3505200" cy="2525713"/>
          </a:xfrm>
        </p:spPr>
      </p:pic>
      <p:sp>
        <p:nvSpPr>
          <p:cNvPr id="29700" name="Rectangle 4">
            <a:extLst>
              <a:ext uri="{FF2B5EF4-FFF2-40B4-BE49-F238E27FC236}">
                <a16:creationId xmlns:a16="http://schemas.microsoft.com/office/drawing/2014/main" id="{0E7F129E-63AB-1766-B229-1D95BC22B34C}"/>
              </a:ext>
            </a:extLst>
          </p:cNvPr>
          <p:cNvSpPr>
            <a:spLocks noChangeArrowheads="1"/>
          </p:cNvSpPr>
          <p:nvPr/>
        </p:nvSpPr>
        <p:spPr bwMode="auto">
          <a:xfrm>
            <a:off x="1295400" y="0"/>
            <a:ext cx="6858000" cy="1006475"/>
          </a:xfrm>
          <a:prstGeom prst="rect">
            <a:avLst/>
          </a:prstGeom>
          <a:solidFill>
            <a:srgbClr val="5F5F5F"/>
          </a:solidFill>
          <a:ln>
            <a:noFill/>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0" dirty="0">
                <a:solidFill>
                  <a:schemeClr val="hlink"/>
                </a:solidFill>
                <a:latin typeface="Earwig Factory" pitchFamily="28" charset="0"/>
              </a:rPr>
              <a:t>Asteroid Structure</a:t>
            </a:r>
            <a:endParaRPr lang="en-US" altLang="en-US" sz="5400" b="1" dirty="0">
              <a:solidFill>
                <a:schemeClr val="hlink"/>
              </a:solidFill>
              <a:latin typeface="Comic Sans MS" panose="030F0702030302020204" pitchFamily="66"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ssolve">
                                      <p:cBhvr>
                                        <p:cTn id="7" dur="500"/>
                                        <p:tgtEl>
                                          <p:spTgt spid="14339"/>
                                        </p:tgtEl>
                                      </p:cBhvr>
                                    </p:animEffect>
                                  </p:childTnLst>
                                </p:cTn>
                              </p:par>
                            </p:childTnLst>
                          </p:cTn>
                        </p:par>
                        <p:par>
                          <p:cTn id="8" fill="hold" nodeType="afterGroup">
                            <p:stCondLst>
                              <p:cond delay="500"/>
                            </p:stCondLst>
                            <p:childTnLst>
                              <p:par>
                                <p:cTn id="9" presetID="2" presetClass="entr" presetSubtype="1" fill="hold" nodeType="afterEffect">
                                  <p:stCondLst>
                                    <p:cond delay="1000"/>
                                  </p:stCondLst>
                                  <p:childTnLst>
                                    <p:set>
                                      <p:cBhvr>
                                        <p:cTn id="10" dur="1" fill="hold">
                                          <p:stCondLst>
                                            <p:cond delay="0"/>
                                          </p:stCondLst>
                                        </p:cTn>
                                        <p:tgtEl>
                                          <p:spTgt spid="14338">
                                            <p:txEl>
                                              <p:pRg st="0" end="0"/>
                                            </p:txEl>
                                          </p:spTgt>
                                        </p:tgtEl>
                                        <p:attrNameLst>
                                          <p:attrName>style.visibility</p:attrName>
                                        </p:attrNameLst>
                                      </p:cBhvr>
                                      <p:to>
                                        <p:strVal val="visible"/>
                                      </p:to>
                                    </p:set>
                                    <p:anim calcmode="lin" valueType="num">
                                      <p:cBhvr additive="base">
                                        <p:cTn id="11"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8">
                                            <p:txEl>
                                              <p:pRg st="0" end="0"/>
                                            </p:txEl>
                                          </p:spTgt>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2000"/>
                            </p:stCondLst>
                            <p:childTnLst>
                              <p:par>
                                <p:cTn id="14" presetID="2" presetClass="entr" presetSubtype="1" fill="hold" nodeType="afterEffect">
                                  <p:stCondLst>
                                    <p:cond delay="1000"/>
                                  </p:stCondLst>
                                  <p:childTnLst>
                                    <p:set>
                                      <p:cBhvr>
                                        <p:cTn id="15" dur="1" fill="hold">
                                          <p:stCondLst>
                                            <p:cond delay="0"/>
                                          </p:stCondLst>
                                        </p:cTn>
                                        <p:tgtEl>
                                          <p:spTgt spid="14338">
                                            <p:txEl>
                                              <p:pRg st="1" end="1"/>
                                            </p:txEl>
                                          </p:spTgt>
                                        </p:tgtEl>
                                        <p:attrNameLst>
                                          <p:attrName>style.visibility</p:attrName>
                                        </p:attrNameLst>
                                      </p:cBhvr>
                                      <p:to>
                                        <p:strVal val="visible"/>
                                      </p:to>
                                    </p:set>
                                    <p:anim calcmode="lin" valueType="num">
                                      <p:cBhvr additive="base">
                                        <p:cTn id="16"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338">
                                            <p:txEl>
                                              <p:pRg st="1" end="1"/>
                                            </p:txEl>
                                          </p:spTgt>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3500"/>
                            </p:stCondLst>
                            <p:childTnLst>
                              <p:par>
                                <p:cTn id="19" presetID="2" presetClass="entr" presetSubtype="1" fill="hold" nodeType="afterEffect">
                                  <p:stCondLst>
                                    <p:cond delay="1000"/>
                                  </p:stCondLst>
                                  <p:childTnLst>
                                    <p:set>
                                      <p:cBhvr>
                                        <p:cTn id="20" dur="1" fill="hold">
                                          <p:stCondLst>
                                            <p:cond delay="0"/>
                                          </p:stCondLst>
                                        </p:cTn>
                                        <p:tgtEl>
                                          <p:spTgt spid="14338">
                                            <p:txEl>
                                              <p:pRg st="2" end="2"/>
                                            </p:txEl>
                                          </p:spTgt>
                                        </p:tgtEl>
                                        <p:attrNameLst>
                                          <p:attrName>style.visibility</p:attrName>
                                        </p:attrNameLst>
                                      </p:cBhvr>
                                      <p:to>
                                        <p:strVal val="visible"/>
                                      </p:to>
                                    </p:set>
                                    <p:anim calcmode="lin" valueType="num">
                                      <p:cBhvr additive="base">
                                        <p:cTn id="21"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38">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689B5F2-0CB0-6C22-4283-FFA9A388D862}"/>
              </a:ext>
            </a:extLst>
          </p:cNvPr>
          <p:cNvSpPr>
            <a:spLocks noGrp="1" noChangeArrowheads="1"/>
          </p:cNvSpPr>
          <p:nvPr>
            <p:ph type="body" sz="half" idx="2"/>
          </p:nvPr>
        </p:nvSpPr>
        <p:spPr>
          <a:xfrm>
            <a:off x="457200" y="1524000"/>
            <a:ext cx="8229600" cy="1905000"/>
          </a:xfrm>
        </p:spPr>
        <p:txBody>
          <a:bodyPr/>
          <a:lstStyle/>
          <a:p>
            <a:pPr eaLnBrk="1" hangingPunct="1"/>
            <a:r>
              <a:rPr lang="en-US" altLang="en-US" sz="2800" dirty="0">
                <a:solidFill>
                  <a:schemeClr val="hlink"/>
                </a:solidFill>
                <a:latin typeface="Comic Sans MS" panose="030F0702030302020204" pitchFamily="66" charset="0"/>
              </a:rPr>
              <a:t>Asteroids move in very elliptical orbits</a:t>
            </a:r>
            <a:r>
              <a:rPr lang="en-US" altLang="en-US" sz="2600" dirty="0">
                <a:solidFill>
                  <a:schemeClr val="hlink"/>
                </a:solidFill>
                <a:latin typeface="Comic Sans MS" panose="030F0702030302020204" pitchFamily="66" charset="0"/>
              </a:rPr>
              <a:t>.</a:t>
            </a:r>
          </a:p>
          <a:p>
            <a:pPr eaLnBrk="1" hangingPunct="1"/>
            <a:r>
              <a:rPr lang="en-US" altLang="en-US" sz="2600" dirty="0">
                <a:solidFill>
                  <a:schemeClr val="hlink"/>
                </a:solidFill>
                <a:latin typeface="Comic Sans MS" panose="030F0702030302020204" pitchFamily="66" charset="0"/>
              </a:rPr>
              <a:t>Orbits are mainly </a:t>
            </a:r>
            <a:r>
              <a:rPr lang="en-US" altLang="en-US" sz="2600">
                <a:solidFill>
                  <a:schemeClr val="hlink"/>
                </a:solidFill>
                <a:latin typeface="Comic Sans MS" panose="030F0702030302020204" pitchFamily="66" charset="0"/>
              </a:rPr>
              <a:t>between Mars </a:t>
            </a:r>
            <a:r>
              <a:rPr lang="en-US" altLang="en-US" sz="2600" dirty="0">
                <a:solidFill>
                  <a:schemeClr val="hlink"/>
                </a:solidFill>
                <a:latin typeface="Comic Sans MS" panose="030F0702030302020204" pitchFamily="66" charset="0"/>
              </a:rPr>
              <a:t>and Jupiter. (Asteroid Belt)</a:t>
            </a:r>
          </a:p>
        </p:txBody>
      </p:sp>
      <p:sp>
        <p:nvSpPr>
          <p:cNvPr id="29700" name="Rectangle 4">
            <a:extLst>
              <a:ext uri="{FF2B5EF4-FFF2-40B4-BE49-F238E27FC236}">
                <a16:creationId xmlns:a16="http://schemas.microsoft.com/office/drawing/2014/main" id="{0E7F129E-63AB-1766-B229-1D95BC22B34C}"/>
              </a:ext>
            </a:extLst>
          </p:cNvPr>
          <p:cNvSpPr>
            <a:spLocks noChangeArrowheads="1"/>
          </p:cNvSpPr>
          <p:nvPr/>
        </p:nvSpPr>
        <p:spPr bwMode="auto">
          <a:xfrm>
            <a:off x="457201" y="279737"/>
            <a:ext cx="8383586" cy="1015663"/>
          </a:xfrm>
          <a:prstGeom prst="rect">
            <a:avLst/>
          </a:prstGeom>
          <a:solidFill>
            <a:srgbClr val="5F5F5F"/>
          </a:solidFill>
          <a:ln>
            <a:noFill/>
          </a:ln>
          <a:effec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6000" dirty="0">
                <a:solidFill>
                  <a:schemeClr val="hlink"/>
                </a:solidFill>
                <a:latin typeface="Earwig Factory" pitchFamily="28" charset="0"/>
              </a:rPr>
              <a:t>Asteroid Orbit and Special</a:t>
            </a:r>
            <a:endParaRPr lang="en-US" altLang="en-US" sz="5400" b="1" dirty="0">
              <a:solidFill>
                <a:schemeClr val="hlink"/>
              </a:solidFill>
              <a:latin typeface="Comic Sans MS" panose="030F0702030302020204" pitchFamily="66" charset="0"/>
            </a:endParaRPr>
          </a:p>
        </p:txBody>
      </p:sp>
    </p:spTree>
    <p:extLst>
      <p:ext uri="{BB962C8B-B14F-4D97-AF65-F5344CB8AC3E}">
        <p14:creationId xmlns:p14="http://schemas.microsoft.com/office/powerpoint/2010/main" val="258155070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14338">
                                            <p:txEl>
                                              <p:pRg st="1" end="1"/>
                                            </p:txEl>
                                          </p:spTgt>
                                        </p:tgtEl>
                                        <p:attrNameLst>
                                          <p:attrName>style.visibility</p:attrName>
                                        </p:attrNameLst>
                                      </p:cBhvr>
                                      <p:to>
                                        <p:strVal val="visible"/>
                                      </p:to>
                                    </p:set>
                                    <p:anim calcmode="lin" valueType="num">
                                      <p:cBhvr additive="base">
                                        <p:cTn id="12"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advAuto="100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689B5F2-0CB0-6C22-4283-FFA9A388D862}"/>
              </a:ext>
            </a:extLst>
          </p:cNvPr>
          <p:cNvSpPr>
            <a:spLocks noGrp="1" noChangeArrowheads="1"/>
          </p:cNvSpPr>
          <p:nvPr>
            <p:ph type="body" sz="half" idx="2"/>
          </p:nvPr>
        </p:nvSpPr>
        <p:spPr>
          <a:xfrm>
            <a:off x="457200" y="1524000"/>
            <a:ext cx="8229600" cy="1905000"/>
          </a:xfrm>
        </p:spPr>
        <p:txBody>
          <a:bodyPr/>
          <a:lstStyle/>
          <a:p>
            <a:pPr eaLnBrk="1" hangingPunct="1"/>
            <a:r>
              <a:rPr lang="en-US" altLang="en-US" sz="2600" dirty="0">
                <a:solidFill>
                  <a:schemeClr val="hlink"/>
                </a:solidFill>
                <a:latin typeface="Comic Sans MS" panose="030F0702030302020204" pitchFamily="66" charset="0"/>
              </a:rPr>
              <a:t>The largest are Pallas, Juno, and Vesta.</a:t>
            </a:r>
          </a:p>
        </p:txBody>
      </p:sp>
      <p:sp>
        <p:nvSpPr>
          <p:cNvPr id="29700" name="Rectangle 4">
            <a:extLst>
              <a:ext uri="{FF2B5EF4-FFF2-40B4-BE49-F238E27FC236}">
                <a16:creationId xmlns:a16="http://schemas.microsoft.com/office/drawing/2014/main" id="{0E7F129E-63AB-1766-B229-1D95BC22B34C}"/>
              </a:ext>
            </a:extLst>
          </p:cNvPr>
          <p:cNvSpPr>
            <a:spLocks noChangeArrowheads="1"/>
          </p:cNvSpPr>
          <p:nvPr/>
        </p:nvSpPr>
        <p:spPr bwMode="auto">
          <a:xfrm>
            <a:off x="457201" y="279737"/>
            <a:ext cx="8383586" cy="1015663"/>
          </a:xfrm>
          <a:prstGeom prst="rect">
            <a:avLst/>
          </a:prstGeom>
          <a:solidFill>
            <a:srgbClr val="5F5F5F"/>
          </a:solidFill>
          <a:ln>
            <a:noFill/>
          </a:ln>
          <a:effec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6000" dirty="0">
                <a:solidFill>
                  <a:schemeClr val="hlink"/>
                </a:solidFill>
                <a:latin typeface="Earwig Factory" pitchFamily="28" charset="0"/>
              </a:rPr>
              <a:t>Special Asteroids</a:t>
            </a:r>
            <a:endParaRPr lang="en-US" altLang="en-US" sz="5400" b="1" dirty="0">
              <a:solidFill>
                <a:schemeClr val="hlink"/>
              </a:solidFill>
              <a:latin typeface="Comic Sans MS" panose="030F0702030302020204" pitchFamily="66" charset="0"/>
            </a:endParaRPr>
          </a:p>
        </p:txBody>
      </p:sp>
      <p:pic>
        <p:nvPicPr>
          <p:cNvPr id="3" name="Picture 2">
            <a:extLst>
              <a:ext uri="{FF2B5EF4-FFF2-40B4-BE49-F238E27FC236}">
                <a16:creationId xmlns:a16="http://schemas.microsoft.com/office/drawing/2014/main" id="{CA167534-C69A-1B68-55A4-498C71887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938" y="4191000"/>
            <a:ext cx="19081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extLst>
              <a:ext uri="{FF2B5EF4-FFF2-40B4-BE49-F238E27FC236}">
                <a16:creationId xmlns:a16="http://schemas.microsoft.com/office/drawing/2014/main" id="{5476E156-1114-BF6E-D438-C4517536CD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724400"/>
            <a:ext cx="18716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5793E363-1357-4EC7-4543-921DE19A955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213" y="2286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E5157808-B886-361F-38E0-D9ECD50343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00325" y="3134043"/>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A9244F73-A2BC-3F2E-B10D-3E54942A4702}"/>
              </a:ext>
            </a:extLst>
          </p:cNvPr>
          <p:cNvSpPr txBox="1">
            <a:spLocks noChangeArrowheads="1"/>
          </p:cNvSpPr>
          <p:nvPr/>
        </p:nvSpPr>
        <p:spPr bwMode="auto">
          <a:xfrm>
            <a:off x="303213" y="4535488"/>
            <a:ext cx="2530475" cy="1015663"/>
          </a:xfrm>
          <a:prstGeom prst="rect">
            <a:avLst/>
          </a:prstGeom>
          <a:solidFill>
            <a:schemeClr val="tx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prstClr val="black"/>
                </a:solidFill>
                <a:ea typeface="+mn-ea"/>
                <a:cs typeface="Arial" panose="020B0604020202020204" pitchFamily="34" charset="0"/>
              </a:rPr>
              <a:t>*</a:t>
            </a:r>
            <a:r>
              <a:rPr lang="en-US" altLang="en-US" sz="2000" dirty="0">
                <a:solidFill>
                  <a:srgbClr val="C00000"/>
                </a:solidFill>
                <a:ea typeface="+mn-ea"/>
                <a:cs typeface="Arial" panose="020B0604020202020204" pitchFamily="34" charset="0"/>
              </a:rPr>
              <a:t>Ceres was once called an asteroid, but is now a dwarf planet!</a:t>
            </a:r>
          </a:p>
        </p:txBody>
      </p:sp>
    </p:spTree>
    <p:extLst>
      <p:ext uri="{BB962C8B-B14F-4D97-AF65-F5344CB8AC3E}">
        <p14:creationId xmlns:p14="http://schemas.microsoft.com/office/powerpoint/2010/main" val="276458470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advAuto="100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C27DF72-AAF7-144C-D3C9-20C0E384D1BA}"/>
              </a:ext>
            </a:extLst>
          </p:cNvPr>
          <p:cNvSpPr>
            <a:spLocks noGrp="1" noChangeArrowheads="1"/>
          </p:cNvSpPr>
          <p:nvPr>
            <p:ph type="body" sz="half" idx="2"/>
          </p:nvPr>
        </p:nvSpPr>
        <p:spPr>
          <a:xfrm>
            <a:off x="2971800" y="990600"/>
            <a:ext cx="6019800" cy="4648200"/>
          </a:xfrm>
        </p:spPr>
        <p:txBody>
          <a:bodyPr/>
          <a:lstStyle/>
          <a:p>
            <a:pPr eaLnBrk="1" hangingPunct="1"/>
            <a:r>
              <a:rPr lang="en-US" altLang="en-US" sz="2400">
                <a:solidFill>
                  <a:schemeClr val="hlink"/>
                </a:solidFill>
                <a:latin typeface="Comic Sans MS" panose="030F0702030302020204" pitchFamily="66" charset="0"/>
              </a:rPr>
              <a:t>Remember, the largest asteroid in the asteroid belt is called </a:t>
            </a:r>
            <a:r>
              <a:rPr lang="en-US" altLang="en-US" sz="2400" b="1" u="sng">
                <a:solidFill>
                  <a:schemeClr val="hlink"/>
                </a:solidFill>
                <a:latin typeface="Comic Sans MS" panose="030F0702030302020204" pitchFamily="66" charset="0"/>
              </a:rPr>
              <a:t>Ceres</a:t>
            </a:r>
            <a:r>
              <a:rPr lang="en-US" altLang="en-US" sz="2400">
                <a:solidFill>
                  <a:schemeClr val="hlink"/>
                </a:solidFill>
                <a:latin typeface="Comic Sans MS" panose="030F0702030302020204" pitchFamily="66" charset="0"/>
              </a:rPr>
              <a:t>.</a:t>
            </a:r>
          </a:p>
          <a:p>
            <a:pPr lvl="1" eaLnBrk="1" hangingPunct="1"/>
            <a:r>
              <a:rPr lang="en-US" altLang="en-US" sz="2000">
                <a:solidFill>
                  <a:schemeClr val="hlink"/>
                </a:solidFill>
                <a:latin typeface="Comic Sans MS" panose="030F0702030302020204" pitchFamily="66" charset="0"/>
              </a:rPr>
              <a:t>It is 580 miles across - the size of Texas, and is considered a dwarf planet.</a:t>
            </a:r>
          </a:p>
          <a:p>
            <a:pPr eaLnBrk="1" hangingPunct="1"/>
            <a:r>
              <a:rPr lang="en-US" altLang="en-US" sz="2400">
                <a:solidFill>
                  <a:schemeClr val="hlink"/>
                </a:solidFill>
                <a:latin typeface="Comic Sans MS" panose="030F0702030302020204" pitchFamily="66" charset="0"/>
              </a:rPr>
              <a:t>Then there’s Ida, the first asteroid discovered to have a natural </a:t>
            </a:r>
            <a:r>
              <a:rPr lang="en-US" altLang="en-US" sz="2400" b="1" u="sng">
                <a:solidFill>
                  <a:schemeClr val="hlink"/>
                </a:solidFill>
                <a:latin typeface="Comic Sans MS" panose="030F0702030302020204" pitchFamily="66" charset="0"/>
              </a:rPr>
              <a:t>satellite</a:t>
            </a:r>
            <a:r>
              <a:rPr lang="en-US" altLang="en-US" sz="2400">
                <a:solidFill>
                  <a:schemeClr val="hlink"/>
                </a:solidFill>
                <a:latin typeface="Comic Sans MS" panose="030F0702030302020204" pitchFamily="66" charset="0"/>
              </a:rPr>
              <a:t>, Dactyl. </a:t>
            </a:r>
          </a:p>
          <a:p>
            <a:pPr lvl="1" eaLnBrk="1" hangingPunct="1"/>
            <a:r>
              <a:rPr lang="en-US" altLang="en-US" sz="2000">
                <a:solidFill>
                  <a:schemeClr val="hlink"/>
                </a:solidFill>
                <a:latin typeface="Comic Sans MS" panose="030F0702030302020204" pitchFamily="66" charset="0"/>
              </a:rPr>
              <a:t>Both are heavily cratered by impacts with smaller asteroids and comets.</a:t>
            </a:r>
          </a:p>
          <a:p>
            <a:pPr lvl="1" eaLnBrk="1" hangingPunct="1"/>
            <a:r>
              <a:rPr lang="en-US" altLang="en-US" sz="2000">
                <a:solidFill>
                  <a:schemeClr val="hlink"/>
                </a:solidFill>
                <a:latin typeface="Comic Sans MS" panose="030F0702030302020204" pitchFamily="66" charset="0"/>
              </a:rPr>
              <a:t>Ida is about 56 km long and Dactyl is about 1.5 km</a:t>
            </a:r>
            <a:endParaRPr lang="en-US" altLang="en-US" sz="2000"/>
          </a:p>
        </p:txBody>
      </p:sp>
      <p:sp>
        <p:nvSpPr>
          <p:cNvPr id="31747" name="Rectangle 4">
            <a:extLst>
              <a:ext uri="{FF2B5EF4-FFF2-40B4-BE49-F238E27FC236}">
                <a16:creationId xmlns:a16="http://schemas.microsoft.com/office/drawing/2014/main" id="{A506B29F-D469-42DE-3A56-CB8136A43377}"/>
              </a:ext>
            </a:extLst>
          </p:cNvPr>
          <p:cNvSpPr>
            <a:spLocks noChangeArrowheads="1"/>
          </p:cNvSpPr>
          <p:nvPr/>
        </p:nvSpPr>
        <p:spPr bwMode="auto">
          <a:xfrm>
            <a:off x="1295400" y="0"/>
            <a:ext cx="6858000" cy="1006475"/>
          </a:xfrm>
          <a:prstGeom prst="rect">
            <a:avLst/>
          </a:prstGeom>
          <a:solidFill>
            <a:srgbClr val="5F5F5F"/>
          </a:solidFill>
          <a:ln>
            <a:noFill/>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0" dirty="0">
                <a:solidFill>
                  <a:schemeClr val="hlink"/>
                </a:solidFill>
                <a:latin typeface="Earwig Factory" pitchFamily="28" charset="0"/>
              </a:rPr>
              <a:t>Special Asteroids</a:t>
            </a:r>
            <a:endParaRPr lang="en-US" altLang="en-US" sz="5400" b="1" dirty="0">
              <a:solidFill>
                <a:schemeClr val="hlink"/>
              </a:solidFill>
              <a:latin typeface="Comic Sans MS" panose="030F0702030302020204" pitchFamily="66" charset="0"/>
            </a:endParaRPr>
          </a:p>
        </p:txBody>
      </p:sp>
      <p:pic>
        <p:nvPicPr>
          <p:cNvPr id="31748" name="Picture 6">
            <a:extLst>
              <a:ext uri="{FF2B5EF4-FFF2-40B4-BE49-F238E27FC236}">
                <a16:creationId xmlns:a16="http://schemas.microsoft.com/office/drawing/2014/main" id="{73A780D9-3AA9-767F-530E-A94FB728FEF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219200"/>
            <a:ext cx="1828800" cy="1828800"/>
          </a:xfrm>
        </p:spPr>
      </p:pic>
      <p:pic>
        <p:nvPicPr>
          <p:cNvPr id="31749" name="Picture 7">
            <a:extLst>
              <a:ext uri="{FF2B5EF4-FFF2-40B4-BE49-F238E27FC236}">
                <a16:creationId xmlns:a16="http://schemas.microsoft.com/office/drawing/2014/main" id="{84E84A03-D9A3-893D-E6EC-1437973AE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124200"/>
            <a:ext cx="2895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70658">
                                            <p:txEl>
                                              <p:pRg st="0" end="0"/>
                                            </p:txEl>
                                          </p:spTgt>
                                        </p:tgtEl>
                                        <p:attrNameLst>
                                          <p:attrName>style.visibility</p:attrName>
                                        </p:attrNameLst>
                                      </p:cBhvr>
                                      <p:to>
                                        <p:strVal val="visible"/>
                                      </p:to>
                                    </p:set>
                                    <p:anim calcmode="lin" valueType="num">
                                      <p:cBhvr additive="base">
                                        <p:cTn id="7" dur="500" fill="hold"/>
                                        <p:tgtEl>
                                          <p:spTgt spid="70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70658">
                                            <p:txEl>
                                              <p:pRg st="1" end="1"/>
                                            </p:txEl>
                                          </p:spTgt>
                                        </p:tgtEl>
                                        <p:attrNameLst>
                                          <p:attrName>style.visibility</p:attrName>
                                        </p:attrNameLst>
                                      </p:cBhvr>
                                      <p:to>
                                        <p:strVal val="visible"/>
                                      </p:to>
                                    </p:set>
                                    <p:anim calcmode="lin" valueType="num">
                                      <p:cBhvr additive="base">
                                        <p:cTn id="11" dur="500" fill="hold"/>
                                        <p:tgtEl>
                                          <p:spTgt spid="7065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0658">
                                            <p:txEl>
                                              <p:pRg st="1" end="1"/>
                                            </p:txEl>
                                          </p:spTgt>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500"/>
                            </p:stCondLst>
                            <p:childTnLst>
                              <p:par>
                                <p:cTn id="14" presetID="2" presetClass="entr" presetSubtype="1" fill="hold" nodeType="afterEffect">
                                  <p:stCondLst>
                                    <p:cond delay="1000"/>
                                  </p:stCondLst>
                                  <p:childTnLst>
                                    <p:set>
                                      <p:cBhvr>
                                        <p:cTn id="15" dur="1" fill="hold">
                                          <p:stCondLst>
                                            <p:cond delay="0"/>
                                          </p:stCondLst>
                                        </p:cTn>
                                        <p:tgtEl>
                                          <p:spTgt spid="70658">
                                            <p:txEl>
                                              <p:pRg st="2" end="2"/>
                                            </p:txEl>
                                          </p:spTgt>
                                        </p:tgtEl>
                                        <p:attrNameLst>
                                          <p:attrName>style.visibility</p:attrName>
                                        </p:attrNameLst>
                                      </p:cBhvr>
                                      <p:to>
                                        <p:strVal val="visible"/>
                                      </p:to>
                                    </p:set>
                                    <p:anim calcmode="lin" valueType="num">
                                      <p:cBhvr additive="base">
                                        <p:cTn id="16" dur="500" fill="hold"/>
                                        <p:tgtEl>
                                          <p:spTgt spid="7065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0658">
                                            <p:txEl>
                                              <p:pRg st="2" end="2"/>
                                            </p:txEl>
                                          </p:spTgt>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1000"/>
                                  </p:stCondLst>
                                  <p:childTnLst>
                                    <p:set>
                                      <p:cBhvr>
                                        <p:cTn id="19" dur="1" fill="hold">
                                          <p:stCondLst>
                                            <p:cond delay="0"/>
                                          </p:stCondLst>
                                        </p:cTn>
                                        <p:tgtEl>
                                          <p:spTgt spid="70658">
                                            <p:txEl>
                                              <p:pRg st="3" end="3"/>
                                            </p:txEl>
                                          </p:spTgt>
                                        </p:tgtEl>
                                        <p:attrNameLst>
                                          <p:attrName>style.visibility</p:attrName>
                                        </p:attrNameLst>
                                      </p:cBhvr>
                                      <p:to>
                                        <p:strVal val="visible"/>
                                      </p:to>
                                    </p:set>
                                    <p:anim calcmode="lin" valueType="num">
                                      <p:cBhvr additive="base">
                                        <p:cTn id="20" dur="500" fill="hold"/>
                                        <p:tgtEl>
                                          <p:spTgt spid="70658">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0658">
                                            <p:txEl>
                                              <p:pRg st="3" end="3"/>
                                            </p:txEl>
                                          </p:spTgt>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1000"/>
                                  </p:stCondLst>
                                  <p:childTnLst>
                                    <p:set>
                                      <p:cBhvr>
                                        <p:cTn id="23" dur="1" fill="hold">
                                          <p:stCondLst>
                                            <p:cond delay="0"/>
                                          </p:stCondLst>
                                        </p:cTn>
                                        <p:tgtEl>
                                          <p:spTgt spid="70658">
                                            <p:txEl>
                                              <p:pRg st="4" end="4"/>
                                            </p:txEl>
                                          </p:spTgt>
                                        </p:tgtEl>
                                        <p:attrNameLst>
                                          <p:attrName>style.visibility</p:attrName>
                                        </p:attrNameLst>
                                      </p:cBhvr>
                                      <p:to>
                                        <p:strVal val="visible"/>
                                      </p:to>
                                    </p:set>
                                    <p:anim calcmode="lin" valueType="num">
                                      <p:cBhvr additive="base">
                                        <p:cTn id="24" dur="500" fill="hold"/>
                                        <p:tgtEl>
                                          <p:spTgt spid="7065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0658">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03CE7CF-FEC2-4315-8B2F-882BB85A1CA4}"/>
              </a:ext>
            </a:extLst>
          </p:cNvPr>
          <p:cNvSpPr>
            <a:spLocks noGrp="1" noChangeArrowheads="1"/>
          </p:cNvSpPr>
          <p:nvPr>
            <p:ph type="body" idx="1"/>
          </p:nvPr>
        </p:nvSpPr>
        <p:spPr>
          <a:xfrm>
            <a:off x="2590800" y="1524000"/>
            <a:ext cx="6324600" cy="5105400"/>
          </a:xfrm>
        </p:spPr>
        <p:txBody>
          <a:bodyPr/>
          <a:lstStyle/>
          <a:p>
            <a:pPr eaLnBrk="1" hangingPunct="1">
              <a:lnSpc>
                <a:spcPct val="90000"/>
              </a:lnSpc>
            </a:pPr>
            <a:r>
              <a:rPr lang="en-US" altLang="en-US" dirty="0">
                <a:solidFill>
                  <a:srgbClr val="66CCFF"/>
                </a:solidFill>
                <a:latin typeface="Comic Sans MS" panose="030F0702030302020204" pitchFamily="66" charset="0"/>
              </a:rPr>
              <a:t>In addition to planets &amp; moons, the solar system contains many other types of objects, including comets, asteroids, and meteoroids. </a:t>
            </a:r>
          </a:p>
          <a:p>
            <a:pPr eaLnBrk="1" hangingPunct="1">
              <a:lnSpc>
                <a:spcPct val="90000"/>
              </a:lnSpc>
            </a:pPr>
            <a:r>
              <a:rPr lang="en-US" altLang="en-US" dirty="0">
                <a:solidFill>
                  <a:srgbClr val="66CCFF"/>
                </a:solidFill>
                <a:latin typeface="Comic Sans MS" panose="030F0702030302020204" pitchFamily="66" charset="0"/>
              </a:rPr>
              <a:t>We call these small planetary bodies.</a:t>
            </a:r>
          </a:p>
          <a:p>
            <a:pPr eaLnBrk="1" hangingPunct="1">
              <a:lnSpc>
                <a:spcPct val="90000"/>
              </a:lnSpc>
            </a:pPr>
            <a:r>
              <a:rPr lang="en-US" altLang="en-US" dirty="0">
                <a:solidFill>
                  <a:srgbClr val="66CCFF"/>
                </a:solidFill>
                <a:latin typeface="Comic Sans MS" panose="030F0702030302020204" pitchFamily="66" charset="0"/>
              </a:rPr>
              <a:t>Some of them even get pretty close to Earth!</a:t>
            </a:r>
          </a:p>
          <a:p>
            <a:pPr eaLnBrk="1" hangingPunct="1">
              <a:lnSpc>
                <a:spcPct val="90000"/>
              </a:lnSpc>
            </a:pPr>
            <a:r>
              <a:rPr lang="en-US" altLang="en-US" dirty="0">
                <a:solidFill>
                  <a:srgbClr val="66CCFF"/>
                </a:solidFill>
                <a:latin typeface="Comic Sans MS" panose="030F0702030302020204" pitchFamily="66" charset="0"/>
              </a:rPr>
              <a:t>This is Halley</a:t>
            </a:r>
            <a:r>
              <a:rPr lang="en-US" altLang="en-US" dirty="0">
                <a:solidFill>
                  <a:srgbClr val="66CCFF"/>
                </a:solidFill>
              </a:rPr>
              <a:t>’</a:t>
            </a:r>
            <a:r>
              <a:rPr lang="en-US" altLang="en-US" dirty="0">
                <a:solidFill>
                  <a:srgbClr val="66CCFF"/>
                </a:solidFill>
                <a:latin typeface="Comic Sans MS" panose="030F0702030302020204" pitchFamily="66" charset="0"/>
              </a:rPr>
              <a:t>s Comet.</a:t>
            </a:r>
          </a:p>
        </p:txBody>
      </p:sp>
      <p:sp>
        <p:nvSpPr>
          <p:cNvPr id="6147" name="Rectangle 5">
            <a:extLst>
              <a:ext uri="{FF2B5EF4-FFF2-40B4-BE49-F238E27FC236}">
                <a16:creationId xmlns:a16="http://schemas.microsoft.com/office/drawing/2014/main" id="{21D1B3EF-008E-6D0E-C4E4-296DB27292C2}"/>
              </a:ext>
            </a:extLst>
          </p:cNvPr>
          <p:cNvSpPr>
            <a:spLocks noGrp="1" noChangeArrowheads="1"/>
          </p:cNvSpPr>
          <p:nvPr>
            <p:ph type="title"/>
          </p:nvPr>
        </p:nvSpPr>
        <p:spPr>
          <a:xfrm>
            <a:off x="685800" y="228600"/>
            <a:ext cx="7772400" cy="1143000"/>
          </a:xfrm>
          <a:solidFill>
            <a:srgbClr val="5F5F5F"/>
          </a:solidFill>
        </p:spPr>
        <p:txBody>
          <a:bodyPr/>
          <a:lstStyle/>
          <a:p>
            <a:pPr eaLnBrk="1" hangingPunct="1"/>
            <a:r>
              <a:rPr lang="en-US" altLang="en-US" sz="6000" dirty="0">
                <a:solidFill>
                  <a:srgbClr val="66CCFF"/>
                </a:solidFill>
                <a:latin typeface="Earwig Factory" pitchFamily="28" charset="0"/>
              </a:rPr>
              <a:t>Small Bodies</a:t>
            </a:r>
            <a:endParaRPr lang="en-US" altLang="en-US" dirty="0">
              <a:solidFill>
                <a:srgbClr val="66CCFF"/>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5122">
                                            <p:txEl>
                                              <p:pRg st="1" end="1"/>
                                            </p:txEl>
                                          </p:spTgt>
                                        </p:tgtEl>
                                        <p:attrNameLst>
                                          <p:attrName>style.visibility</p:attrName>
                                        </p:attrNameLst>
                                      </p:cBhvr>
                                      <p:to>
                                        <p:strVal val="visible"/>
                                      </p:to>
                                    </p:set>
                                    <p:anim calcmode="lin" valueType="num">
                                      <p:cBhvr additive="base">
                                        <p:cTn id="12"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2">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000"/>
                            </p:stCondLst>
                            <p:childTnLst>
                              <p:par>
                                <p:cTn id="15" presetID="2" presetClass="entr" presetSubtype="1" fill="hold" nodeType="afterEffect">
                                  <p:stCondLst>
                                    <p:cond delay="1000"/>
                                  </p:stCondLst>
                                  <p:childTnLst>
                                    <p:set>
                                      <p:cBhvr>
                                        <p:cTn id="16" dur="1" fill="hold">
                                          <p:stCondLst>
                                            <p:cond delay="0"/>
                                          </p:stCondLst>
                                        </p:cTn>
                                        <p:tgtEl>
                                          <p:spTgt spid="5122">
                                            <p:txEl>
                                              <p:pRg st="2" end="2"/>
                                            </p:txEl>
                                          </p:spTgt>
                                        </p:tgtEl>
                                        <p:attrNameLst>
                                          <p:attrName>style.visibility</p:attrName>
                                        </p:attrNameLst>
                                      </p:cBhvr>
                                      <p:to>
                                        <p:strVal val="visible"/>
                                      </p:to>
                                    </p:set>
                                    <p:anim calcmode="lin" valueType="num">
                                      <p:cBhvr additive="base">
                                        <p:cTn id="17"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2">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4500"/>
                            </p:stCondLst>
                            <p:childTnLst>
                              <p:par>
                                <p:cTn id="20" presetID="2" presetClass="entr" presetSubtype="1" fill="hold" nodeType="afterEffect">
                                  <p:stCondLst>
                                    <p:cond delay="1000"/>
                                  </p:stCondLst>
                                  <p:childTnLst>
                                    <p:set>
                                      <p:cBhvr>
                                        <p:cTn id="21" dur="1" fill="hold">
                                          <p:stCondLst>
                                            <p:cond delay="0"/>
                                          </p:stCondLst>
                                        </p:cTn>
                                        <p:tgtEl>
                                          <p:spTgt spid="5122">
                                            <p:txEl>
                                              <p:pRg st="3" end="3"/>
                                            </p:txEl>
                                          </p:spTgt>
                                        </p:tgtEl>
                                        <p:attrNameLst>
                                          <p:attrName>style.visibility</p:attrName>
                                        </p:attrNameLst>
                                      </p:cBhvr>
                                      <p:to>
                                        <p:strVal val="visible"/>
                                      </p:to>
                                    </p:set>
                                    <p:anim calcmode="lin" valueType="num">
                                      <p:cBhvr additive="base">
                                        <p:cTn id="22"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2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advAuto="100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689B5F2-0CB0-6C22-4283-FFA9A388D862}"/>
              </a:ext>
            </a:extLst>
          </p:cNvPr>
          <p:cNvSpPr>
            <a:spLocks noGrp="1" noChangeArrowheads="1"/>
          </p:cNvSpPr>
          <p:nvPr>
            <p:ph type="body" sz="half" idx="2"/>
          </p:nvPr>
        </p:nvSpPr>
        <p:spPr>
          <a:xfrm>
            <a:off x="457200" y="1143000"/>
            <a:ext cx="8229600" cy="1905000"/>
          </a:xfrm>
        </p:spPr>
        <p:txBody>
          <a:bodyPr/>
          <a:lstStyle/>
          <a:p>
            <a:pPr eaLnBrk="1" hangingPunct="1"/>
            <a:r>
              <a:rPr lang="en-US" altLang="en-US" sz="2800" dirty="0">
                <a:solidFill>
                  <a:schemeClr val="hlink"/>
                </a:solidFill>
                <a:latin typeface="Comic Sans MS" panose="030F0702030302020204" pitchFamily="66" charset="0"/>
              </a:rPr>
              <a:t>Was an asteroid now a dwarf planet.</a:t>
            </a:r>
            <a:endParaRPr lang="en-US" altLang="en-US" sz="2600" dirty="0">
              <a:solidFill>
                <a:schemeClr val="hlink"/>
              </a:solidFill>
              <a:latin typeface="Comic Sans MS" panose="030F0702030302020204" pitchFamily="66" charset="0"/>
            </a:endParaRPr>
          </a:p>
        </p:txBody>
      </p:sp>
      <p:sp>
        <p:nvSpPr>
          <p:cNvPr id="29700" name="Rectangle 4">
            <a:extLst>
              <a:ext uri="{FF2B5EF4-FFF2-40B4-BE49-F238E27FC236}">
                <a16:creationId xmlns:a16="http://schemas.microsoft.com/office/drawing/2014/main" id="{0E7F129E-63AB-1766-B229-1D95BC22B34C}"/>
              </a:ext>
            </a:extLst>
          </p:cNvPr>
          <p:cNvSpPr>
            <a:spLocks noChangeArrowheads="1"/>
          </p:cNvSpPr>
          <p:nvPr/>
        </p:nvSpPr>
        <p:spPr bwMode="auto">
          <a:xfrm>
            <a:off x="1295400" y="0"/>
            <a:ext cx="6858000" cy="1006475"/>
          </a:xfrm>
          <a:prstGeom prst="rect">
            <a:avLst/>
          </a:prstGeom>
          <a:solidFill>
            <a:srgbClr val="5F5F5F"/>
          </a:solidFill>
          <a:ln>
            <a:noFill/>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6000" dirty="0">
                <a:solidFill>
                  <a:schemeClr val="hlink"/>
                </a:solidFill>
                <a:latin typeface="Earwig Factory" pitchFamily="28" charset="0"/>
              </a:rPr>
              <a:t>Ceres dwarf planet</a:t>
            </a:r>
            <a:endParaRPr lang="en-US" altLang="en-US" sz="5400" b="1" dirty="0">
              <a:solidFill>
                <a:schemeClr val="hlink"/>
              </a:solidFill>
              <a:latin typeface="Comic Sans MS" panose="030F0702030302020204" pitchFamily="66" charset="0"/>
            </a:endParaRPr>
          </a:p>
        </p:txBody>
      </p:sp>
      <p:pic>
        <p:nvPicPr>
          <p:cNvPr id="2" name="Picture 4" descr="asteroids">
            <a:extLst>
              <a:ext uri="{FF2B5EF4-FFF2-40B4-BE49-F238E27FC236}">
                <a16:creationId xmlns:a16="http://schemas.microsoft.com/office/drawing/2014/main" id="{4B0CA916-473B-141E-68FF-5F51E9AC3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4868157" cy="47339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929CE0-E582-2896-C6B2-C9C2E7DACEE6}"/>
              </a:ext>
            </a:extLst>
          </p:cNvPr>
          <p:cNvSpPr txBox="1"/>
          <p:nvPr/>
        </p:nvSpPr>
        <p:spPr>
          <a:xfrm>
            <a:off x="5096757" y="1828800"/>
            <a:ext cx="3742443" cy="4401205"/>
          </a:xfrm>
          <a:prstGeom prst="rect">
            <a:avLst/>
          </a:prstGeom>
          <a:solidFill>
            <a:schemeClr val="tx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800" dirty="0" err="1">
                <a:solidFill>
                  <a:srgbClr val="FF5050"/>
                </a:solidFill>
                <a:latin typeface="Comic Sans MS" panose="030F0702030302020204" pitchFamily="66" charset="0"/>
                <a:ea typeface="ＭＳ Ｐゴシック"/>
              </a:rPr>
              <a:t>Obervation</a:t>
            </a:r>
            <a:r>
              <a:rPr lang="en-US" altLang="en-US" sz="2800" dirty="0">
                <a:solidFill>
                  <a:srgbClr val="FF5050"/>
                </a:solidFill>
                <a:latin typeface="Comic Sans MS" panose="030F0702030302020204" pitchFamily="66" charset="0"/>
                <a:ea typeface="ＭＳ Ｐゴシック"/>
              </a:rPr>
              <a:t> of 1, Ceres the largest known asteroid, have revealed that the object may be a mini planet and may contain large amounts of pure water and ice beneath its surface.</a:t>
            </a: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endParaRPr kumimoji="0" lang="en-US" altLang="en-US" sz="2400" b="1" i="0" u="sng"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171396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advAuto="1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C2E6DDE-AFE8-5677-8133-283CDC625503}"/>
              </a:ext>
            </a:extLst>
          </p:cNvPr>
          <p:cNvSpPr>
            <a:spLocks noGrp="1" noChangeArrowheads="1"/>
          </p:cNvSpPr>
          <p:nvPr>
            <p:ph type="title"/>
          </p:nvPr>
        </p:nvSpPr>
        <p:spPr>
          <a:xfrm>
            <a:off x="685800" y="0"/>
            <a:ext cx="7772400" cy="990600"/>
          </a:xfrm>
          <a:solidFill>
            <a:srgbClr val="5F5F5F"/>
          </a:solidFill>
        </p:spPr>
        <p:txBody>
          <a:bodyPr/>
          <a:lstStyle/>
          <a:p>
            <a:pPr eaLnBrk="1" hangingPunct="1"/>
            <a:r>
              <a:rPr lang="en-US" altLang="en-US" sz="6000" dirty="0">
                <a:solidFill>
                  <a:schemeClr val="hlink"/>
                </a:solidFill>
                <a:latin typeface="Earwig Factory" pitchFamily="28" charset="0"/>
              </a:rPr>
              <a:t>Hitting the Earth?</a:t>
            </a:r>
            <a:endParaRPr lang="en-US" altLang="en-US" sz="5400" b="1" dirty="0">
              <a:solidFill>
                <a:schemeClr val="hlink"/>
              </a:solidFill>
              <a:latin typeface="Comic Sans MS" panose="030F0702030302020204" pitchFamily="66" charset="0"/>
            </a:endParaRPr>
          </a:p>
        </p:txBody>
      </p:sp>
      <p:sp>
        <p:nvSpPr>
          <p:cNvPr id="17411" name="Rectangle 3">
            <a:extLst>
              <a:ext uri="{FF2B5EF4-FFF2-40B4-BE49-F238E27FC236}">
                <a16:creationId xmlns:a16="http://schemas.microsoft.com/office/drawing/2014/main" id="{40479A14-11A1-E432-B5E4-46BE056E9A45}"/>
              </a:ext>
            </a:extLst>
          </p:cNvPr>
          <p:cNvSpPr>
            <a:spLocks noGrp="1" noChangeArrowheads="1"/>
          </p:cNvSpPr>
          <p:nvPr>
            <p:ph type="body" idx="1"/>
          </p:nvPr>
        </p:nvSpPr>
        <p:spPr>
          <a:xfrm>
            <a:off x="533400" y="1371600"/>
            <a:ext cx="8153400" cy="3886200"/>
          </a:xfrm>
        </p:spPr>
        <p:txBody>
          <a:bodyPr/>
          <a:lstStyle/>
          <a:p>
            <a:pPr eaLnBrk="1" hangingPunct="1"/>
            <a:r>
              <a:rPr lang="en-US" altLang="en-US" sz="2800" dirty="0">
                <a:solidFill>
                  <a:schemeClr val="hlink"/>
                </a:solidFill>
                <a:latin typeface="Comic Sans MS" panose="030F0702030302020204" pitchFamily="66" charset="0"/>
              </a:rPr>
              <a:t>Scientists already think that a large asteroid may have hit the Earth when the dinosaurs were alive - about 65 million years ago.</a:t>
            </a:r>
          </a:p>
          <a:p>
            <a:pPr eaLnBrk="1" hangingPunct="1"/>
            <a:r>
              <a:rPr lang="en-US" altLang="en-US" sz="2800" dirty="0">
                <a:solidFill>
                  <a:schemeClr val="hlink"/>
                </a:solidFill>
                <a:latin typeface="Comic Sans MS" panose="030F0702030302020204" pitchFamily="66" charset="0"/>
              </a:rPr>
              <a:t>That collision may have changed our atmosphere and led to the extinction of the dinosaurs. </a:t>
            </a:r>
          </a:p>
        </p:txBody>
      </p:sp>
      <p:pic>
        <p:nvPicPr>
          <p:cNvPr id="2" name="Picture 2">
            <a:extLst>
              <a:ext uri="{FF2B5EF4-FFF2-40B4-BE49-F238E27FC236}">
                <a16:creationId xmlns:a16="http://schemas.microsoft.com/office/drawing/2014/main" id="{0C881F54-CDB0-7372-E873-CF96661F3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4785518"/>
            <a:ext cx="2438400"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extLst>
              <a:ext uri="{FF2B5EF4-FFF2-40B4-BE49-F238E27FC236}">
                <a16:creationId xmlns:a16="http://schemas.microsoft.com/office/drawing/2014/main" id="{0B5E00D8-9FCF-7A5E-33A3-3DCE14BCD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880" y="4635500"/>
            <a:ext cx="22860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extLst>
              <a:ext uri="{FF2B5EF4-FFF2-40B4-BE49-F238E27FC236}">
                <a16:creationId xmlns:a16="http://schemas.microsoft.com/office/drawing/2014/main" id="{DF300846-21B9-F8CD-80A7-ECA930095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2754" y="4635500"/>
            <a:ext cx="4108846" cy="198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additive="base">
                                        <p:cTn id="12"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41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1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5F96C39-FF6C-8440-60B0-7001D9163854}"/>
              </a:ext>
            </a:extLst>
          </p:cNvPr>
          <p:cNvSpPr>
            <a:spLocks noGrp="1" noChangeArrowheads="1"/>
          </p:cNvSpPr>
          <p:nvPr>
            <p:ph type="title"/>
          </p:nvPr>
        </p:nvSpPr>
        <p:spPr>
          <a:xfrm>
            <a:off x="685800" y="0"/>
            <a:ext cx="7772400" cy="990600"/>
          </a:xfrm>
          <a:solidFill>
            <a:srgbClr val="5F5F5F"/>
          </a:solidFill>
        </p:spPr>
        <p:txBody>
          <a:bodyPr/>
          <a:lstStyle/>
          <a:p>
            <a:pPr eaLnBrk="1" hangingPunct="1"/>
            <a:r>
              <a:rPr lang="en-US" altLang="en-US" sz="6000" dirty="0">
                <a:solidFill>
                  <a:schemeClr val="hlink"/>
                </a:solidFill>
                <a:latin typeface="Earwig Factory" pitchFamily="28" charset="0"/>
              </a:rPr>
              <a:t>Hitting the Earth?</a:t>
            </a:r>
            <a:endParaRPr lang="en-US" altLang="en-US" sz="5400" b="1" dirty="0">
              <a:solidFill>
                <a:schemeClr val="hlink"/>
              </a:solidFill>
              <a:latin typeface="Comic Sans MS" panose="030F0702030302020204" pitchFamily="66" charset="0"/>
            </a:endParaRPr>
          </a:p>
        </p:txBody>
      </p:sp>
      <p:sp>
        <p:nvSpPr>
          <p:cNvPr id="74755" name="Rectangle 3">
            <a:extLst>
              <a:ext uri="{FF2B5EF4-FFF2-40B4-BE49-F238E27FC236}">
                <a16:creationId xmlns:a16="http://schemas.microsoft.com/office/drawing/2014/main" id="{0F71801F-EF2E-316E-909F-39922174B46E}"/>
              </a:ext>
            </a:extLst>
          </p:cNvPr>
          <p:cNvSpPr>
            <a:spLocks noGrp="1" noChangeArrowheads="1"/>
          </p:cNvSpPr>
          <p:nvPr>
            <p:ph type="body" idx="1"/>
          </p:nvPr>
        </p:nvSpPr>
        <p:spPr>
          <a:xfrm>
            <a:off x="0" y="1143000"/>
            <a:ext cx="9144000" cy="4191000"/>
          </a:xfrm>
        </p:spPr>
        <p:txBody>
          <a:bodyPr/>
          <a:lstStyle/>
          <a:p>
            <a:pPr eaLnBrk="1" hangingPunct="1">
              <a:lnSpc>
                <a:spcPct val="90000"/>
              </a:lnSpc>
            </a:pPr>
            <a:r>
              <a:rPr lang="en-US" altLang="en-US" sz="2200" dirty="0">
                <a:solidFill>
                  <a:schemeClr val="hlink"/>
                </a:solidFill>
                <a:latin typeface="Comic Sans MS" panose="030F0702030302020204" pitchFamily="66" charset="0"/>
              </a:rPr>
              <a:t>There may come a day when one of those asteroids drops out of orbit (maybe from a collision with another asteroid) and heads toward Earth. </a:t>
            </a:r>
          </a:p>
          <a:p>
            <a:pPr eaLnBrk="1" hangingPunct="1">
              <a:lnSpc>
                <a:spcPct val="90000"/>
              </a:lnSpc>
            </a:pPr>
            <a:r>
              <a:rPr lang="en-US" altLang="en-US" sz="2200" dirty="0">
                <a:solidFill>
                  <a:schemeClr val="hlink"/>
                </a:solidFill>
                <a:latin typeface="Comic Sans MS" panose="030F0702030302020204" pitchFamily="66" charset="0"/>
              </a:rPr>
              <a:t>If it is small enough, it will burn up in the atmosphere. </a:t>
            </a:r>
          </a:p>
          <a:p>
            <a:pPr eaLnBrk="1" hangingPunct="1">
              <a:lnSpc>
                <a:spcPct val="90000"/>
              </a:lnSpc>
            </a:pPr>
            <a:r>
              <a:rPr lang="en-US" altLang="en-US" sz="2200" dirty="0">
                <a:solidFill>
                  <a:schemeClr val="hlink"/>
                </a:solidFill>
                <a:latin typeface="Comic Sans MS" panose="030F0702030302020204" pitchFamily="66" charset="0"/>
              </a:rPr>
              <a:t>Larger ones (over 10 km across) will hit the surface of the planet. </a:t>
            </a:r>
          </a:p>
          <a:p>
            <a:pPr eaLnBrk="1" hangingPunct="1">
              <a:lnSpc>
                <a:spcPct val="90000"/>
              </a:lnSpc>
            </a:pPr>
            <a:r>
              <a:rPr lang="en-US" altLang="en-US" sz="2200" dirty="0">
                <a:solidFill>
                  <a:schemeClr val="hlink"/>
                </a:solidFill>
                <a:latin typeface="Comic Sans MS" panose="030F0702030302020204" pitchFamily="66" charset="0"/>
              </a:rPr>
              <a:t>Hundreds of millions of years ago, collisions with asteroids happened more often. </a:t>
            </a:r>
          </a:p>
          <a:p>
            <a:pPr eaLnBrk="1" hangingPunct="1">
              <a:lnSpc>
                <a:spcPct val="90000"/>
              </a:lnSpc>
            </a:pPr>
            <a:r>
              <a:rPr lang="en-US" altLang="en-US" sz="2200" dirty="0">
                <a:solidFill>
                  <a:schemeClr val="hlink"/>
                </a:solidFill>
                <a:latin typeface="Comic Sans MS" panose="030F0702030302020204" pitchFamily="66" charset="0"/>
              </a:rPr>
              <a:t>Over time, the number of asteroids in the path of the Earth decreased and collisions became less frequent. </a:t>
            </a:r>
          </a:p>
          <a:p>
            <a:pPr eaLnBrk="1" hangingPunct="1">
              <a:lnSpc>
                <a:spcPct val="90000"/>
              </a:lnSpc>
            </a:pPr>
            <a:endParaRPr lang="en-US" altLang="en-US" sz="2200" dirty="0">
              <a:solidFill>
                <a:schemeClr val="hlink"/>
              </a:solidFill>
              <a:latin typeface="Comic Sans MS" panose="030F0702030302020204" pitchFamily="66"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74755">
                                            <p:txEl>
                                              <p:pRg st="1" end="1"/>
                                            </p:txEl>
                                          </p:spTgt>
                                        </p:tgtEl>
                                        <p:attrNameLst>
                                          <p:attrName>style.visibility</p:attrName>
                                        </p:attrNameLst>
                                      </p:cBhvr>
                                      <p:to>
                                        <p:strVal val="visible"/>
                                      </p:to>
                                    </p:set>
                                    <p:anim calcmode="lin" valueType="num">
                                      <p:cBhvr additive="base">
                                        <p:cTn id="12"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4755">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000"/>
                            </p:stCondLst>
                            <p:childTnLst>
                              <p:par>
                                <p:cTn id="15" presetID="2" presetClass="entr" presetSubtype="1" fill="hold" nodeType="afterEffect">
                                  <p:stCondLst>
                                    <p:cond delay="1000"/>
                                  </p:stCondLst>
                                  <p:childTnLst>
                                    <p:set>
                                      <p:cBhvr>
                                        <p:cTn id="16" dur="1" fill="hold">
                                          <p:stCondLst>
                                            <p:cond delay="0"/>
                                          </p:stCondLst>
                                        </p:cTn>
                                        <p:tgtEl>
                                          <p:spTgt spid="74755">
                                            <p:txEl>
                                              <p:pRg st="2" end="2"/>
                                            </p:txEl>
                                          </p:spTgt>
                                        </p:tgtEl>
                                        <p:attrNameLst>
                                          <p:attrName>style.visibility</p:attrName>
                                        </p:attrNameLst>
                                      </p:cBhvr>
                                      <p:to>
                                        <p:strVal val="visible"/>
                                      </p:to>
                                    </p:set>
                                    <p:anim calcmode="lin" valueType="num">
                                      <p:cBhvr additive="base">
                                        <p:cTn id="17"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4755">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4500"/>
                            </p:stCondLst>
                            <p:childTnLst>
                              <p:par>
                                <p:cTn id="20" presetID="2" presetClass="entr" presetSubtype="1" fill="hold" nodeType="afterEffect">
                                  <p:stCondLst>
                                    <p:cond delay="1000"/>
                                  </p:stCondLst>
                                  <p:childTnLst>
                                    <p:set>
                                      <p:cBhvr>
                                        <p:cTn id="21" dur="1" fill="hold">
                                          <p:stCondLst>
                                            <p:cond delay="0"/>
                                          </p:stCondLst>
                                        </p:cTn>
                                        <p:tgtEl>
                                          <p:spTgt spid="74755">
                                            <p:txEl>
                                              <p:pRg st="3" end="3"/>
                                            </p:txEl>
                                          </p:spTgt>
                                        </p:tgtEl>
                                        <p:attrNameLst>
                                          <p:attrName>style.visibility</p:attrName>
                                        </p:attrNameLst>
                                      </p:cBhvr>
                                      <p:to>
                                        <p:strVal val="visible"/>
                                      </p:to>
                                    </p:set>
                                    <p:anim calcmode="lin" valueType="num">
                                      <p:cBhvr additive="base">
                                        <p:cTn id="22"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4755">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6000"/>
                            </p:stCondLst>
                            <p:childTnLst>
                              <p:par>
                                <p:cTn id="25" presetID="2" presetClass="entr" presetSubtype="1" fill="hold" nodeType="afterEffect">
                                  <p:stCondLst>
                                    <p:cond delay="1000"/>
                                  </p:stCondLst>
                                  <p:childTnLst>
                                    <p:set>
                                      <p:cBhvr>
                                        <p:cTn id="26" dur="1" fill="hold">
                                          <p:stCondLst>
                                            <p:cond delay="0"/>
                                          </p:stCondLst>
                                        </p:cTn>
                                        <p:tgtEl>
                                          <p:spTgt spid="74755">
                                            <p:txEl>
                                              <p:pRg st="4" end="4"/>
                                            </p:txEl>
                                          </p:spTgt>
                                        </p:tgtEl>
                                        <p:attrNameLst>
                                          <p:attrName>style.visibility</p:attrName>
                                        </p:attrNameLst>
                                      </p:cBhvr>
                                      <p:to>
                                        <p:strVal val="visible"/>
                                      </p:to>
                                    </p:set>
                                    <p:anim calcmode="lin" valueType="num">
                                      <p:cBhvr additive="base">
                                        <p:cTn id="27"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475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advAuto="100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a:extLst>
              <a:ext uri="{FF2B5EF4-FFF2-40B4-BE49-F238E27FC236}">
                <a16:creationId xmlns:a16="http://schemas.microsoft.com/office/drawing/2014/main" id="{A3E74641-2579-D02F-EE01-0F7C805B7A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0" y="381000"/>
            <a:ext cx="5334000" cy="5334000"/>
          </a:xfrm>
        </p:spPr>
      </p:pic>
      <p:sp>
        <p:nvSpPr>
          <p:cNvPr id="44035" name="Rectangle 2">
            <a:extLst>
              <a:ext uri="{FF2B5EF4-FFF2-40B4-BE49-F238E27FC236}">
                <a16:creationId xmlns:a16="http://schemas.microsoft.com/office/drawing/2014/main" id="{C8BC504E-903A-FE09-A852-205CD4493CFE}"/>
              </a:ext>
            </a:extLst>
          </p:cNvPr>
          <p:cNvSpPr>
            <a:spLocks noGrp="1" noChangeArrowheads="1"/>
          </p:cNvSpPr>
          <p:nvPr>
            <p:ph type="title"/>
          </p:nvPr>
        </p:nvSpPr>
        <p:spPr>
          <a:xfrm>
            <a:off x="685800" y="228600"/>
            <a:ext cx="7772400" cy="762000"/>
          </a:xfrm>
          <a:solidFill>
            <a:srgbClr val="5F5F5F"/>
          </a:solidFill>
        </p:spPr>
        <p:txBody>
          <a:bodyPr/>
          <a:lstStyle/>
          <a:p>
            <a:pPr eaLnBrk="1" hangingPunct="1"/>
            <a:r>
              <a:rPr lang="en-US" altLang="en-US" sz="6000" dirty="0">
                <a:solidFill>
                  <a:srgbClr val="92D050"/>
                </a:solidFill>
                <a:latin typeface="Earwig Factory" pitchFamily="28" charset="0"/>
              </a:rPr>
              <a:t>Meteoroids</a:t>
            </a:r>
            <a:endParaRPr lang="en-US" altLang="en-US" sz="2800" dirty="0">
              <a:solidFill>
                <a:srgbClr val="92D050"/>
              </a:solidFill>
              <a:latin typeface="Comic Sans MS" panose="030F0702030302020204" pitchFamily="66" charset="0"/>
            </a:endParaRPr>
          </a:p>
        </p:txBody>
      </p:sp>
      <p:sp>
        <p:nvSpPr>
          <p:cNvPr id="22531" name="Rectangle 3">
            <a:extLst>
              <a:ext uri="{FF2B5EF4-FFF2-40B4-BE49-F238E27FC236}">
                <a16:creationId xmlns:a16="http://schemas.microsoft.com/office/drawing/2014/main" id="{04217D4E-505F-AB3E-647A-36F57C6FBBE9}"/>
              </a:ext>
            </a:extLst>
          </p:cNvPr>
          <p:cNvSpPr>
            <a:spLocks noGrp="1" noChangeArrowheads="1"/>
          </p:cNvSpPr>
          <p:nvPr>
            <p:ph type="body" sz="half" idx="1"/>
          </p:nvPr>
        </p:nvSpPr>
        <p:spPr>
          <a:xfrm>
            <a:off x="0" y="1219200"/>
            <a:ext cx="3733800" cy="4419600"/>
          </a:xfrm>
        </p:spPr>
        <p:txBody>
          <a:bodyPr/>
          <a:lstStyle/>
          <a:p>
            <a:pPr eaLnBrk="1" hangingPunct="1"/>
            <a:r>
              <a:rPr lang="en-US" altLang="en-US" sz="2400" dirty="0">
                <a:solidFill>
                  <a:srgbClr val="92D050"/>
                </a:solidFill>
                <a:latin typeface="Comic Sans MS" panose="030F0702030302020204" pitchFamily="66" charset="0"/>
              </a:rPr>
              <a:t>A </a:t>
            </a:r>
            <a:r>
              <a:rPr lang="en-US" altLang="en-US" sz="2400" b="1" u="sng" dirty="0">
                <a:solidFill>
                  <a:srgbClr val="92D050"/>
                </a:solidFill>
                <a:latin typeface="Comic Sans MS" panose="030F0702030302020204" pitchFamily="66" charset="0"/>
              </a:rPr>
              <a:t>meteoroid</a:t>
            </a:r>
            <a:r>
              <a:rPr lang="en-US" altLang="en-US" sz="2400" dirty="0">
                <a:solidFill>
                  <a:srgbClr val="92D050"/>
                </a:solidFill>
                <a:latin typeface="Comic Sans MS" panose="030F0702030302020204" pitchFamily="66" charset="0"/>
              </a:rPr>
              <a:t> is a rocky object that orbits the sun.</a:t>
            </a:r>
          </a:p>
          <a:p>
            <a:pPr eaLnBrk="1" hangingPunct="1"/>
            <a:r>
              <a:rPr lang="en-US" altLang="en-US" sz="2400" dirty="0">
                <a:solidFill>
                  <a:srgbClr val="92D050"/>
                </a:solidFill>
                <a:latin typeface="Comic Sans MS" panose="030F0702030302020204" pitchFamily="66" charset="0"/>
              </a:rPr>
              <a:t>They are similar to asteroids but are much </a:t>
            </a:r>
            <a:r>
              <a:rPr lang="en-US" altLang="en-US" sz="2400" b="1" u="sng" dirty="0">
                <a:solidFill>
                  <a:srgbClr val="92D050"/>
                </a:solidFill>
                <a:latin typeface="Comic Sans MS" panose="030F0702030302020204" pitchFamily="66" charset="0"/>
              </a:rPr>
              <a:t>smaller</a:t>
            </a:r>
            <a:r>
              <a:rPr lang="en-US" altLang="en-US" sz="2400" dirty="0">
                <a:solidFill>
                  <a:srgbClr val="92D050"/>
                </a:solidFill>
                <a:latin typeface="Comic Sans MS" panose="030F0702030302020204" pitchFamily="66" charset="0"/>
              </a:rPr>
              <a:t>.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dissolve">
                                      <p:cBhvr>
                                        <p:cTn id="7" dur="500"/>
                                        <p:tgtEl>
                                          <p:spTgt spid="22532"/>
                                        </p:tgtEl>
                                      </p:cBhvr>
                                    </p:animEffect>
                                  </p:childTnLst>
                                </p:cTn>
                              </p:par>
                            </p:childTnLst>
                          </p:cTn>
                        </p:par>
                        <p:par>
                          <p:cTn id="8" fill="hold" nodeType="afterGroup">
                            <p:stCondLst>
                              <p:cond delay="500"/>
                            </p:stCondLst>
                            <p:childTnLst>
                              <p:par>
                                <p:cTn id="9" presetID="2" presetClass="entr" presetSubtype="1" fill="hold" nodeType="afterEffect">
                                  <p:stCondLst>
                                    <p:cond delay="1000"/>
                                  </p:stCondLst>
                                  <p:childTnLst>
                                    <p:set>
                                      <p:cBhvr>
                                        <p:cTn id="10" dur="1" fill="hold">
                                          <p:stCondLst>
                                            <p:cond delay="0"/>
                                          </p:stCondLst>
                                        </p:cTn>
                                        <p:tgtEl>
                                          <p:spTgt spid="22531">
                                            <p:txEl>
                                              <p:pRg st="0" end="0"/>
                                            </p:txEl>
                                          </p:spTgt>
                                        </p:tgtEl>
                                        <p:attrNameLst>
                                          <p:attrName>style.visibility</p:attrName>
                                        </p:attrNameLst>
                                      </p:cBhvr>
                                      <p:to>
                                        <p:strVal val="visible"/>
                                      </p:to>
                                    </p:set>
                                    <p:anim calcmode="lin" valueType="num">
                                      <p:cBhvr additive="base">
                                        <p:cTn id="11"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0" end="0"/>
                                            </p:txEl>
                                          </p:spTgt>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2000"/>
                            </p:stCondLst>
                            <p:childTnLst>
                              <p:par>
                                <p:cTn id="14" presetID="2" presetClass="entr" presetSubtype="1" fill="hold" nodeType="afterEffect">
                                  <p:stCondLst>
                                    <p:cond delay="1000"/>
                                  </p:stCondLst>
                                  <p:childTnLst>
                                    <p:set>
                                      <p:cBhvr>
                                        <p:cTn id="15" dur="1" fill="hold">
                                          <p:stCondLst>
                                            <p:cond delay="0"/>
                                          </p:stCondLst>
                                        </p:cTn>
                                        <p:tgtEl>
                                          <p:spTgt spid="22531">
                                            <p:txEl>
                                              <p:pRg st="1" end="1"/>
                                            </p:txEl>
                                          </p:spTgt>
                                        </p:tgtEl>
                                        <p:attrNameLst>
                                          <p:attrName>style.visibility</p:attrName>
                                        </p:attrNameLst>
                                      </p:cBhvr>
                                      <p:to>
                                        <p:strVal val="visible"/>
                                      </p:to>
                                    </p:set>
                                    <p:anim calcmode="lin" valueType="num">
                                      <p:cBhvr additive="base">
                                        <p:cTn id="16"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253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100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C8BC504E-903A-FE09-A852-205CD4493CFE}"/>
              </a:ext>
            </a:extLst>
          </p:cNvPr>
          <p:cNvSpPr>
            <a:spLocks noGrp="1" noChangeArrowheads="1"/>
          </p:cNvSpPr>
          <p:nvPr>
            <p:ph type="title"/>
          </p:nvPr>
        </p:nvSpPr>
        <p:spPr>
          <a:xfrm>
            <a:off x="685800" y="457200"/>
            <a:ext cx="7772400" cy="1524000"/>
          </a:xfrm>
          <a:solidFill>
            <a:srgbClr val="5F5F5F"/>
          </a:solidFill>
        </p:spPr>
        <p:txBody>
          <a:bodyPr/>
          <a:lstStyle/>
          <a:p>
            <a:pPr eaLnBrk="1" hangingPunct="1"/>
            <a:r>
              <a:rPr lang="en-US" altLang="en-US" sz="6000" dirty="0">
                <a:solidFill>
                  <a:srgbClr val="92D050"/>
                </a:solidFill>
                <a:latin typeface="Earwig Factory" pitchFamily="28" charset="0"/>
              </a:rPr>
              <a:t>Meteoroid, Meteorite, Meteor</a:t>
            </a:r>
            <a:endParaRPr lang="en-US" altLang="en-US" sz="2800" dirty="0">
              <a:solidFill>
                <a:srgbClr val="92D050"/>
              </a:solidFill>
              <a:latin typeface="Comic Sans MS" panose="030F0702030302020204" pitchFamily="66" charset="0"/>
            </a:endParaRPr>
          </a:p>
        </p:txBody>
      </p:sp>
      <p:sp>
        <p:nvSpPr>
          <p:cNvPr id="22531" name="Rectangle 3">
            <a:extLst>
              <a:ext uri="{FF2B5EF4-FFF2-40B4-BE49-F238E27FC236}">
                <a16:creationId xmlns:a16="http://schemas.microsoft.com/office/drawing/2014/main" id="{04217D4E-505F-AB3E-647A-36F57C6FBBE9}"/>
              </a:ext>
            </a:extLst>
          </p:cNvPr>
          <p:cNvSpPr>
            <a:spLocks noGrp="1" noChangeArrowheads="1"/>
          </p:cNvSpPr>
          <p:nvPr>
            <p:ph type="body" sz="half" idx="1"/>
          </p:nvPr>
        </p:nvSpPr>
        <p:spPr>
          <a:xfrm>
            <a:off x="15240" y="2590800"/>
            <a:ext cx="8915400" cy="2895600"/>
          </a:xfrm>
        </p:spPr>
        <p:txBody>
          <a:bodyPr/>
          <a:lstStyle/>
          <a:p>
            <a:pPr eaLnBrk="1" hangingPunct="1"/>
            <a:r>
              <a:rPr lang="en-US" altLang="en-US" sz="3600" dirty="0">
                <a:solidFill>
                  <a:srgbClr val="92D050"/>
                </a:solidFill>
                <a:latin typeface="Comic Sans MS" panose="030F0702030302020204" pitchFamily="66" charset="0"/>
              </a:rPr>
              <a:t>The difference is just based on where the rock is located when you are describing it</a:t>
            </a:r>
          </a:p>
        </p:txBody>
      </p:sp>
    </p:spTree>
    <p:extLst>
      <p:ext uri="{BB962C8B-B14F-4D97-AF65-F5344CB8AC3E}">
        <p14:creationId xmlns:p14="http://schemas.microsoft.com/office/powerpoint/2010/main" val="357417689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100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00"/>
            </a:gs>
            <a:gs pos="100000">
              <a:srgbClr val="040404"/>
            </a:gs>
          </a:gsLst>
          <a:lin ang="5400000" scaled="1"/>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2172"/>
            <a:ext cx="9144000" cy="243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0"/>
            <a:ext cx="2057400" cy="175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90800"/>
            <a:ext cx="2514600" cy="143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90800" y="228600"/>
            <a:ext cx="5660563" cy="1077218"/>
          </a:xfrm>
          <a:prstGeom prst="rect">
            <a:avLst/>
          </a:prstGeom>
          <a:noFill/>
        </p:spPr>
        <p:txBody>
          <a:bodyPr wrap="square" rtlCol="0">
            <a:spAutoFit/>
          </a:bodyPr>
          <a:lstStyle/>
          <a:p>
            <a:pPr algn="ctr"/>
            <a:r>
              <a:rPr lang="en-US" sz="3200" dirty="0">
                <a:solidFill>
                  <a:srgbClr val="92D050"/>
                </a:solidFill>
              </a:rPr>
              <a:t>Meteoroid is a “space rock” that is still in space</a:t>
            </a:r>
          </a:p>
        </p:txBody>
      </p:sp>
      <p:sp>
        <p:nvSpPr>
          <p:cNvPr id="13" name="TextBox 12"/>
          <p:cNvSpPr txBox="1"/>
          <p:nvPr/>
        </p:nvSpPr>
        <p:spPr>
          <a:xfrm>
            <a:off x="32657" y="2465146"/>
            <a:ext cx="4559703" cy="2062103"/>
          </a:xfrm>
          <a:prstGeom prst="rect">
            <a:avLst/>
          </a:prstGeom>
          <a:noFill/>
        </p:spPr>
        <p:txBody>
          <a:bodyPr wrap="square" rtlCol="0">
            <a:spAutoFit/>
          </a:bodyPr>
          <a:lstStyle/>
          <a:p>
            <a:pPr algn="ctr"/>
            <a:r>
              <a:rPr lang="en-US" sz="3200" b="1" u="sng" dirty="0">
                <a:solidFill>
                  <a:srgbClr val="92D050"/>
                </a:solidFill>
              </a:rPr>
              <a:t>Meteor</a:t>
            </a:r>
            <a:r>
              <a:rPr lang="en-US" sz="3200" dirty="0">
                <a:solidFill>
                  <a:srgbClr val="92D050"/>
                </a:solidFill>
              </a:rPr>
              <a:t> is a meteoroid that burns up in the earth’s atmosphere</a:t>
            </a:r>
            <a:br>
              <a:rPr lang="en-US" sz="3200" dirty="0">
                <a:solidFill>
                  <a:srgbClr val="92D050"/>
                </a:solidFill>
              </a:rPr>
            </a:br>
            <a:r>
              <a:rPr lang="en-US" sz="3200" dirty="0">
                <a:solidFill>
                  <a:srgbClr val="92D050"/>
                </a:solidFill>
              </a:rPr>
              <a:t>(Shooting Star)</a:t>
            </a:r>
          </a:p>
        </p:txBody>
      </p:sp>
      <p:sp>
        <p:nvSpPr>
          <p:cNvPr id="14" name="TextBox 13"/>
          <p:cNvSpPr txBox="1"/>
          <p:nvPr/>
        </p:nvSpPr>
        <p:spPr>
          <a:xfrm>
            <a:off x="5029197" y="4876796"/>
            <a:ext cx="4114801" cy="1569660"/>
          </a:xfrm>
          <a:prstGeom prst="rect">
            <a:avLst/>
          </a:prstGeom>
          <a:noFill/>
        </p:spPr>
        <p:txBody>
          <a:bodyPr wrap="square" rtlCol="0">
            <a:spAutoFit/>
          </a:bodyPr>
          <a:lstStyle/>
          <a:p>
            <a:pPr algn="ctr"/>
            <a:r>
              <a:rPr lang="en-US" sz="3200" b="1" dirty="0"/>
              <a:t>Meteorite is a meteoroid that hits</a:t>
            </a:r>
            <a:br>
              <a:rPr lang="en-US" sz="3200" b="1" dirty="0"/>
            </a:br>
            <a:r>
              <a:rPr lang="en-US" sz="3200" b="1" dirty="0"/>
              <a:t>the earth’s surface</a:t>
            </a:r>
          </a:p>
        </p:txBody>
      </p:sp>
      <p:sp>
        <p:nvSpPr>
          <p:cNvPr id="3" name="Left Arrow 2"/>
          <p:cNvSpPr/>
          <p:nvPr/>
        </p:nvSpPr>
        <p:spPr bwMode="auto">
          <a:xfrm>
            <a:off x="2057400" y="286603"/>
            <a:ext cx="811692" cy="519713"/>
          </a:xfrm>
          <a:prstGeom prst="lef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92D050"/>
              </a:solidFill>
              <a:effectLst/>
              <a:latin typeface="Arial" charset="0"/>
            </a:endParaRPr>
          </a:p>
        </p:txBody>
      </p:sp>
      <p:sp>
        <p:nvSpPr>
          <p:cNvPr id="17" name="Left Arrow 16"/>
          <p:cNvSpPr/>
          <p:nvPr/>
        </p:nvSpPr>
        <p:spPr bwMode="auto">
          <a:xfrm rot="10800000">
            <a:off x="4408008" y="3236341"/>
            <a:ext cx="811692" cy="519713"/>
          </a:xfrm>
          <a:prstGeom prst="lef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513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6724">
            <a:off x="8129687" y="4499337"/>
            <a:ext cx="1090916" cy="5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07797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266" name="Picture 2" descr="http://2.bp.blogspot.com/-_zi_wtdeA_A/USHxXFX2n3I/AAAAAAAAETo/vJsEchT6q7U/s1600/earths-atmosp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66899"/>
            <a:ext cx="8926389" cy="49911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8452829-3A99-5AB7-C26D-A4CA60452065}"/>
              </a:ext>
            </a:extLst>
          </p:cNvPr>
          <p:cNvPicPr>
            <a:picLocks noChangeAspect="1"/>
          </p:cNvPicPr>
          <p:nvPr/>
        </p:nvPicPr>
        <p:blipFill>
          <a:blip r:embed="rId4"/>
          <a:stretch>
            <a:fillRect/>
          </a:stretch>
        </p:blipFill>
        <p:spPr>
          <a:xfrm>
            <a:off x="545243" y="-228600"/>
            <a:ext cx="8053514" cy="2517866"/>
          </a:xfrm>
          <a:prstGeom prst="rect">
            <a:avLst/>
          </a:prstGeom>
        </p:spPr>
      </p:pic>
    </p:spTree>
    <p:extLst>
      <p:ext uri="{BB962C8B-B14F-4D97-AF65-F5344CB8AC3E}">
        <p14:creationId xmlns:p14="http://schemas.microsoft.com/office/powerpoint/2010/main" val="365036658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a:extLst>
              <a:ext uri="{FF2B5EF4-FFF2-40B4-BE49-F238E27FC236}">
                <a16:creationId xmlns:a16="http://schemas.microsoft.com/office/drawing/2014/main" id="{A3E74641-2579-D02F-EE01-0F7C805B7A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0" y="381000"/>
            <a:ext cx="5334000" cy="5334000"/>
          </a:xfrm>
        </p:spPr>
      </p:pic>
      <p:sp>
        <p:nvSpPr>
          <p:cNvPr id="44035" name="Rectangle 2">
            <a:extLst>
              <a:ext uri="{FF2B5EF4-FFF2-40B4-BE49-F238E27FC236}">
                <a16:creationId xmlns:a16="http://schemas.microsoft.com/office/drawing/2014/main" id="{C8BC504E-903A-FE09-A852-205CD4493CFE}"/>
              </a:ext>
            </a:extLst>
          </p:cNvPr>
          <p:cNvSpPr>
            <a:spLocks noGrp="1" noChangeArrowheads="1"/>
          </p:cNvSpPr>
          <p:nvPr>
            <p:ph type="title"/>
          </p:nvPr>
        </p:nvSpPr>
        <p:spPr>
          <a:xfrm>
            <a:off x="685800" y="228600"/>
            <a:ext cx="7772400" cy="762000"/>
          </a:xfrm>
          <a:solidFill>
            <a:srgbClr val="5F5F5F"/>
          </a:solidFill>
        </p:spPr>
        <p:txBody>
          <a:bodyPr/>
          <a:lstStyle/>
          <a:p>
            <a:pPr eaLnBrk="1" hangingPunct="1"/>
            <a:r>
              <a:rPr lang="en-US" altLang="en-US" sz="6000" dirty="0">
                <a:solidFill>
                  <a:srgbClr val="92D050"/>
                </a:solidFill>
                <a:latin typeface="Earwig Factory" pitchFamily="28" charset="0"/>
              </a:rPr>
              <a:t>Meteoroids Origin</a:t>
            </a:r>
            <a:endParaRPr lang="en-US" altLang="en-US" sz="2800" dirty="0">
              <a:solidFill>
                <a:srgbClr val="92D050"/>
              </a:solidFill>
              <a:latin typeface="Comic Sans MS" panose="030F0702030302020204" pitchFamily="66" charset="0"/>
            </a:endParaRPr>
          </a:p>
        </p:txBody>
      </p:sp>
      <p:sp>
        <p:nvSpPr>
          <p:cNvPr id="22531" name="Rectangle 3">
            <a:extLst>
              <a:ext uri="{FF2B5EF4-FFF2-40B4-BE49-F238E27FC236}">
                <a16:creationId xmlns:a16="http://schemas.microsoft.com/office/drawing/2014/main" id="{04217D4E-505F-AB3E-647A-36F57C6FBBE9}"/>
              </a:ext>
            </a:extLst>
          </p:cNvPr>
          <p:cNvSpPr>
            <a:spLocks noGrp="1" noChangeArrowheads="1"/>
          </p:cNvSpPr>
          <p:nvPr>
            <p:ph type="body" sz="half" idx="1"/>
          </p:nvPr>
        </p:nvSpPr>
        <p:spPr>
          <a:xfrm>
            <a:off x="0" y="1219200"/>
            <a:ext cx="3733800" cy="4419600"/>
          </a:xfrm>
        </p:spPr>
        <p:txBody>
          <a:bodyPr/>
          <a:lstStyle/>
          <a:p>
            <a:pPr eaLnBrk="1" hangingPunct="1"/>
            <a:r>
              <a:rPr lang="en-US" altLang="en-US" sz="2400" dirty="0">
                <a:solidFill>
                  <a:srgbClr val="92D050"/>
                </a:solidFill>
                <a:latin typeface="Comic Sans MS" panose="030F0702030302020204" pitchFamily="66" charset="0"/>
              </a:rPr>
              <a:t>Meteoroids come from chunks of asteroid or comets that have broken off</a:t>
            </a:r>
            <a:r>
              <a:rPr lang="en-US" altLang="en-US" sz="2400" dirty="0">
                <a:solidFill>
                  <a:schemeClr val="hlink"/>
                </a:solidFill>
                <a:latin typeface="Comic Sans MS" panose="030F0702030302020204" pitchFamily="66" charset="0"/>
              </a:rPr>
              <a:t>.</a:t>
            </a:r>
          </a:p>
        </p:txBody>
      </p:sp>
    </p:spTree>
    <p:extLst>
      <p:ext uri="{BB962C8B-B14F-4D97-AF65-F5344CB8AC3E}">
        <p14:creationId xmlns:p14="http://schemas.microsoft.com/office/powerpoint/2010/main" val="295048741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dissolve">
                                      <p:cBhvr>
                                        <p:cTn id="7" dur="500"/>
                                        <p:tgtEl>
                                          <p:spTgt spid="22532"/>
                                        </p:tgtEl>
                                      </p:cBhvr>
                                    </p:animEffect>
                                  </p:childTnLst>
                                </p:cTn>
                              </p:par>
                            </p:childTnLst>
                          </p:cTn>
                        </p:par>
                        <p:par>
                          <p:cTn id="8" fill="hold" nodeType="afterGroup">
                            <p:stCondLst>
                              <p:cond delay="500"/>
                            </p:stCondLst>
                            <p:childTnLst>
                              <p:par>
                                <p:cTn id="9" presetID="2" presetClass="entr" presetSubtype="1" fill="hold" nodeType="afterEffect">
                                  <p:stCondLst>
                                    <p:cond delay="1000"/>
                                  </p:stCondLst>
                                  <p:childTnLst>
                                    <p:set>
                                      <p:cBhvr>
                                        <p:cTn id="10" dur="1" fill="hold">
                                          <p:stCondLst>
                                            <p:cond delay="0"/>
                                          </p:stCondLst>
                                        </p:cTn>
                                        <p:tgtEl>
                                          <p:spTgt spid="22531">
                                            <p:txEl>
                                              <p:pRg st="0" end="0"/>
                                            </p:txEl>
                                          </p:spTgt>
                                        </p:tgtEl>
                                        <p:attrNameLst>
                                          <p:attrName>style.visibility</p:attrName>
                                        </p:attrNameLst>
                                      </p:cBhvr>
                                      <p:to>
                                        <p:strVal val="visible"/>
                                      </p:to>
                                    </p:set>
                                    <p:anim calcmode="lin" valueType="num">
                                      <p:cBhvr additive="base">
                                        <p:cTn id="11"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100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C8BC504E-903A-FE09-A852-205CD4493CFE}"/>
              </a:ext>
            </a:extLst>
          </p:cNvPr>
          <p:cNvSpPr>
            <a:spLocks noGrp="1" noChangeArrowheads="1"/>
          </p:cNvSpPr>
          <p:nvPr>
            <p:ph type="title"/>
          </p:nvPr>
        </p:nvSpPr>
        <p:spPr>
          <a:xfrm>
            <a:off x="685800" y="228600"/>
            <a:ext cx="7772400" cy="762000"/>
          </a:xfrm>
          <a:solidFill>
            <a:srgbClr val="5F5F5F"/>
          </a:solidFill>
        </p:spPr>
        <p:txBody>
          <a:bodyPr/>
          <a:lstStyle/>
          <a:p>
            <a:pPr eaLnBrk="1" hangingPunct="1"/>
            <a:r>
              <a:rPr lang="en-US" altLang="en-US" sz="6000" dirty="0">
                <a:solidFill>
                  <a:srgbClr val="92D050"/>
                </a:solidFill>
                <a:latin typeface="Earwig Factory" pitchFamily="28" charset="0"/>
              </a:rPr>
              <a:t>Meteoroids Size</a:t>
            </a:r>
            <a:endParaRPr lang="en-US" altLang="en-US" sz="2800" dirty="0">
              <a:solidFill>
                <a:srgbClr val="92D050"/>
              </a:solidFill>
              <a:latin typeface="Comic Sans MS" panose="030F0702030302020204" pitchFamily="66" charset="0"/>
            </a:endParaRPr>
          </a:p>
        </p:txBody>
      </p:sp>
      <p:sp>
        <p:nvSpPr>
          <p:cNvPr id="22531" name="Rectangle 3">
            <a:extLst>
              <a:ext uri="{FF2B5EF4-FFF2-40B4-BE49-F238E27FC236}">
                <a16:creationId xmlns:a16="http://schemas.microsoft.com/office/drawing/2014/main" id="{04217D4E-505F-AB3E-647A-36F57C6FBBE9}"/>
              </a:ext>
            </a:extLst>
          </p:cNvPr>
          <p:cNvSpPr>
            <a:spLocks noGrp="1" noChangeArrowheads="1"/>
          </p:cNvSpPr>
          <p:nvPr>
            <p:ph type="body" sz="half" idx="1"/>
          </p:nvPr>
        </p:nvSpPr>
        <p:spPr>
          <a:xfrm>
            <a:off x="0" y="1219200"/>
            <a:ext cx="3733800" cy="4419600"/>
          </a:xfrm>
        </p:spPr>
        <p:txBody>
          <a:bodyPr/>
          <a:lstStyle/>
          <a:p>
            <a:pPr eaLnBrk="1" hangingPunct="1"/>
            <a:r>
              <a:rPr lang="en-US" altLang="en-US" sz="2400" dirty="0">
                <a:solidFill>
                  <a:srgbClr val="92D050"/>
                </a:solidFill>
                <a:latin typeface="Comic Sans MS" panose="030F0702030302020204" pitchFamily="66" charset="0"/>
              </a:rPr>
              <a:t>Smaller than asteroids and comets from which they come from. (Since they are broken pieces of these).</a:t>
            </a:r>
            <a:endParaRPr lang="en-US" altLang="en-US" sz="2400" dirty="0">
              <a:solidFill>
                <a:schemeClr val="hlink"/>
              </a:solidFill>
              <a:latin typeface="Comic Sans MS" panose="030F0702030302020204" pitchFamily="66" charset="0"/>
            </a:endParaRPr>
          </a:p>
        </p:txBody>
      </p:sp>
      <p:sp>
        <p:nvSpPr>
          <p:cNvPr id="2" name="Content Placeholder 1">
            <a:extLst>
              <a:ext uri="{FF2B5EF4-FFF2-40B4-BE49-F238E27FC236}">
                <a16:creationId xmlns:a16="http://schemas.microsoft.com/office/drawing/2014/main" id="{7271743D-AF55-548A-F7BC-FA9CDAC78033}"/>
              </a:ext>
            </a:extLst>
          </p:cNvPr>
          <p:cNvSpPr>
            <a:spLocks noGrp="1"/>
          </p:cNvSpPr>
          <p:nvPr>
            <p:ph sz="half" idx="2"/>
          </p:nvPr>
        </p:nvSpPr>
        <p:spPr/>
        <p:txBody>
          <a:bodyPr/>
          <a:lstStyle/>
          <a:p>
            <a:endParaRPr lang="en-US"/>
          </a:p>
        </p:txBody>
      </p:sp>
      <p:pic>
        <p:nvPicPr>
          <p:cNvPr id="3" name="Picture 3">
            <a:extLst>
              <a:ext uri="{FF2B5EF4-FFF2-40B4-BE49-F238E27FC236}">
                <a16:creationId xmlns:a16="http://schemas.microsoft.com/office/drawing/2014/main" id="{CF92B34B-D019-FD15-287D-76B62FF75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2610" y="1295400"/>
            <a:ext cx="40703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472716D9-402B-5CE0-C6D2-F74EB79ED8FD}"/>
              </a:ext>
            </a:extLst>
          </p:cNvPr>
          <p:cNvSpPr txBox="1">
            <a:spLocks noChangeArrowheads="1"/>
          </p:cNvSpPr>
          <p:nvPr/>
        </p:nvSpPr>
        <p:spPr bwMode="auto">
          <a:xfrm>
            <a:off x="4372610" y="4038600"/>
            <a:ext cx="4102100" cy="923925"/>
          </a:xfrm>
          <a:prstGeom prst="rect">
            <a:avLst/>
          </a:prstGeom>
          <a:solidFill>
            <a:schemeClr val="tx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92D050"/>
                </a:solidFill>
                <a:ea typeface="+mn-ea"/>
                <a:cs typeface="Arial" panose="020B0604020202020204" pitchFamily="34" charset="0"/>
              </a:rPr>
              <a:t>The Perseid Meteor Shower (happens every August) which has been observed for 2000 years!</a:t>
            </a:r>
          </a:p>
        </p:txBody>
      </p:sp>
    </p:spTree>
    <p:extLst>
      <p:ext uri="{BB962C8B-B14F-4D97-AF65-F5344CB8AC3E}">
        <p14:creationId xmlns:p14="http://schemas.microsoft.com/office/powerpoint/2010/main" val="42376983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100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C8BC504E-903A-FE09-A852-205CD4493CFE}"/>
              </a:ext>
            </a:extLst>
          </p:cNvPr>
          <p:cNvSpPr>
            <a:spLocks noGrp="1" noChangeArrowheads="1"/>
          </p:cNvSpPr>
          <p:nvPr>
            <p:ph type="title"/>
          </p:nvPr>
        </p:nvSpPr>
        <p:spPr>
          <a:xfrm>
            <a:off x="685800" y="228600"/>
            <a:ext cx="7772400" cy="762000"/>
          </a:xfrm>
          <a:solidFill>
            <a:srgbClr val="5F5F5F"/>
          </a:solidFill>
        </p:spPr>
        <p:txBody>
          <a:bodyPr/>
          <a:lstStyle/>
          <a:p>
            <a:pPr eaLnBrk="1" hangingPunct="1"/>
            <a:r>
              <a:rPr lang="en-US" altLang="en-US" sz="5400" dirty="0">
                <a:solidFill>
                  <a:srgbClr val="92D050"/>
                </a:solidFill>
                <a:latin typeface="Earwig Factory" pitchFamily="28" charset="0"/>
              </a:rPr>
              <a:t>Meteoroids Composition</a:t>
            </a:r>
            <a:endParaRPr lang="en-US" altLang="en-US" sz="5400" dirty="0">
              <a:solidFill>
                <a:srgbClr val="92D050"/>
              </a:solidFill>
              <a:latin typeface="Comic Sans MS" panose="030F0702030302020204" pitchFamily="66" charset="0"/>
            </a:endParaRPr>
          </a:p>
        </p:txBody>
      </p:sp>
      <p:sp>
        <p:nvSpPr>
          <p:cNvPr id="22531" name="Rectangle 3">
            <a:extLst>
              <a:ext uri="{FF2B5EF4-FFF2-40B4-BE49-F238E27FC236}">
                <a16:creationId xmlns:a16="http://schemas.microsoft.com/office/drawing/2014/main" id="{04217D4E-505F-AB3E-647A-36F57C6FBBE9}"/>
              </a:ext>
            </a:extLst>
          </p:cNvPr>
          <p:cNvSpPr>
            <a:spLocks noGrp="1" noChangeArrowheads="1"/>
          </p:cNvSpPr>
          <p:nvPr>
            <p:ph type="body" sz="half" idx="1"/>
          </p:nvPr>
        </p:nvSpPr>
        <p:spPr>
          <a:xfrm>
            <a:off x="0" y="1219200"/>
            <a:ext cx="3733800" cy="4419600"/>
          </a:xfrm>
        </p:spPr>
        <p:txBody>
          <a:bodyPr/>
          <a:lstStyle/>
          <a:p>
            <a:pPr eaLnBrk="1" hangingPunct="1"/>
            <a:endParaRPr lang="en-US" altLang="en-US" sz="2400" dirty="0">
              <a:solidFill>
                <a:srgbClr val="92D050"/>
              </a:solidFill>
              <a:latin typeface="Comic Sans MS" panose="030F0702030302020204" pitchFamily="66" charset="0"/>
            </a:endParaRPr>
          </a:p>
          <a:p>
            <a:pPr eaLnBrk="1" hangingPunct="1"/>
            <a:endParaRPr lang="en-US" altLang="en-US" sz="2400" dirty="0">
              <a:solidFill>
                <a:srgbClr val="92D050"/>
              </a:solidFill>
              <a:latin typeface="Comic Sans MS" panose="030F0702030302020204" pitchFamily="66" charset="0"/>
            </a:endParaRPr>
          </a:p>
          <a:p>
            <a:pPr eaLnBrk="1" hangingPunct="1"/>
            <a:r>
              <a:rPr lang="en-US" altLang="en-US" sz="2800" dirty="0">
                <a:solidFill>
                  <a:srgbClr val="92D050"/>
                </a:solidFill>
                <a:latin typeface="Comic Sans MS" panose="030F0702030302020204" pitchFamily="66" charset="0"/>
              </a:rPr>
              <a:t>Rock</a:t>
            </a:r>
          </a:p>
          <a:p>
            <a:pPr eaLnBrk="1" hangingPunct="1"/>
            <a:endParaRPr lang="en-US" altLang="en-US" sz="2800" dirty="0">
              <a:solidFill>
                <a:srgbClr val="92D050"/>
              </a:solidFill>
              <a:latin typeface="Comic Sans MS" panose="030F0702030302020204" pitchFamily="66" charset="0"/>
            </a:endParaRPr>
          </a:p>
          <a:p>
            <a:pPr eaLnBrk="1" hangingPunct="1"/>
            <a:r>
              <a:rPr lang="en-US" altLang="en-US" sz="2800" dirty="0">
                <a:solidFill>
                  <a:srgbClr val="92D050"/>
                </a:solidFill>
                <a:latin typeface="Comic Sans MS" panose="030F0702030302020204" pitchFamily="66" charset="0"/>
              </a:rPr>
              <a:t>Dust</a:t>
            </a:r>
            <a:endParaRPr lang="en-US" altLang="en-US" sz="2800" dirty="0">
              <a:solidFill>
                <a:schemeClr val="hlink"/>
              </a:solidFill>
              <a:latin typeface="Comic Sans MS" panose="030F0702030302020204" pitchFamily="66" charset="0"/>
            </a:endParaRPr>
          </a:p>
        </p:txBody>
      </p:sp>
      <p:pic>
        <p:nvPicPr>
          <p:cNvPr id="5" name="Picture 2">
            <a:extLst>
              <a:ext uri="{FF2B5EF4-FFF2-40B4-BE49-F238E27FC236}">
                <a16:creationId xmlns:a16="http://schemas.microsoft.com/office/drawing/2014/main" id="{7DBE7F90-7DD6-0342-7D20-EC4EBBD48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69061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49965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22531">
                                            <p:txEl>
                                              <p:pRg st="2" end="2"/>
                                            </p:txEl>
                                          </p:spTgt>
                                        </p:tgtEl>
                                        <p:attrNameLst>
                                          <p:attrName>style.visibility</p:attrName>
                                        </p:attrNameLst>
                                      </p:cBhvr>
                                      <p:to>
                                        <p:strVal val="visible"/>
                                      </p:to>
                                    </p:set>
                                    <p:anim calcmode="lin" valueType="num">
                                      <p:cBhvr additive="base">
                                        <p:cTn id="7"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2" end="2"/>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22531">
                                            <p:txEl>
                                              <p:pRg st="4" end="4"/>
                                            </p:txEl>
                                          </p:spTgt>
                                        </p:tgtEl>
                                        <p:attrNameLst>
                                          <p:attrName>style.visibility</p:attrName>
                                        </p:attrNameLst>
                                      </p:cBhvr>
                                      <p:to>
                                        <p:strVal val="visible"/>
                                      </p:to>
                                    </p:set>
                                    <p:anim calcmode="lin" valueType="num">
                                      <p:cBhvr additive="base">
                                        <p:cTn id="12"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53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100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03CE7CF-FEC2-4315-8B2F-882BB85A1CA4}"/>
              </a:ext>
            </a:extLst>
          </p:cNvPr>
          <p:cNvSpPr>
            <a:spLocks noGrp="1" noChangeArrowheads="1"/>
          </p:cNvSpPr>
          <p:nvPr>
            <p:ph type="body" idx="1"/>
          </p:nvPr>
        </p:nvSpPr>
        <p:spPr>
          <a:xfrm>
            <a:off x="457200" y="1524000"/>
            <a:ext cx="8458200" cy="4800600"/>
          </a:xfrm>
        </p:spPr>
        <p:txBody>
          <a:bodyPr/>
          <a:lstStyle/>
          <a:p>
            <a:pPr eaLnBrk="1" hangingPunct="1">
              <a:lnSpc>
                <a:spcPct val="90000"/>
              </a:lnSpc>
            </a:pPr>
            <a:r>
              <a:rPr lang="en-US" altLang="en-US" dirty="0">
                <a:solidFill>
                  <a:srgbClr val="66CCFF"/>
                </a:solidFill>
                <a:latin typeface="Comic Sans MS" panose="030F0702030302020204" pitchFamily="66" charset="0"/>
              </a:rPr>
              <a:t>Comets</a:t>
            </a:r>
          </a:p>
          <a:p>
            <a:pPr eaLnBrk="1" hangingPunct="1">
              <a:lnSpc>
                <a:spcPct val="90000"/>
              </a:lnSpc>
            </a:pPr>
            <a:r>
              <a:rPr lang="en-US" altLang="en-US" dirty="0">
                <a:solidFill>
                  <a:srgbClr val="66CCFF"/>
                </a:solidFill>
                <a:latin typeface="Comic Sans MS" panose="030F0702030302020204" pitchFamily="66" charset="0"/>
              </a:rPr>
              <a:t>Asteroids</a:t>
            </a:r>
          </a:p>
          <a:p>
            <a:pPr eaLnBrk="1" hangingPunct="1">
              <a:lnSpc>
                <a:spcPct val="90000"/>
              </a:lnSpc>
            </a:pPr>
            <a:r>
              <a:rPr lang="en-US" altLang="en-US" dirty="0">
                <a:solidFill>
                  <a:srgbClr val="66CCFF"/>
                </a:solidFill>
                <a:latin typeface="Comic Sans MS" panose="030F0702030302020204" pitchFamily="66" charset="0"/>
              </a:rPr>
              <a:t>Meteors</a:t>
            </a:r>
          </a:p>
          <a:p>
            <a:pPr eaLnBrk="1" hangingPunct="1">
              <a:lnSpc>
                <a:spcPct val="90000"/>
              </a:lnSpc>
            </a:pPr>
            <a:endParaRPr lang="en-US" altLang="en-US" dirty="0">
              <a:solidFill>
                <a:srgbClr val="66CCFF"/>
              </a:solidFill>
              <a:latin typeface="Comic Sans MS" panose="030F0702030302020204" pitchFamily="66" charset="0"/>
            </a:endParaRPr>
          </a:p>
        </p:txBody>
      </p:sp>
      <p:sp>
        <p:nvSpPr>
          <p:cNvPr id="6147" name="Rectangle 5">
            <a:extLst>
              <a:ext uri="{FF2B5EF4-FFF2-40B4-BE49-F238E27FC236}">
                <a16:creationId xmlns:a16="http://schemas.microsoft.com/office/drawing/2014/main" id="{21D1B3EF-008E-6D0E-C4E4-296DB27292C2}"/>
              </a:ext>
            </a:extLst>
          </p:cNvPr>
          <p:cNvSpPr>
            <a:spLocks noGrp="1" noChangeArrowheads="1"/>
          </p:cNvSpPr>
          <p:nvPr>
            <p:ph type="title"/>
          </p:nvPr>
        </p:nvSpPr>
        <p:spPr>
          <a:xfrm>
            <a:off x="685800" y="228600"/>
            <a:ext cx="7772400" cy="1143000"/>
          </a:xfrm>
          <a:solidFill>
            <a:srgbClr val="5F5F5F"/>
          </a:solidFill>
        </p:spPr>
        <p:txBody>
          <a:bodyPr/>
          <a:lstStyle/>
          <a:p>
            <a:pPr eaLnBrk="1" hangingPunct="1"/>
            <a:r>
              <a:rPr lang="en-US" altLang="en-US" sz="6000" dirty="0">
                <a:solidFill>
                  <a:srgbClr val="66CCFF"/>
                </a:solidFill>
                <a:latin typeface="Earwig Factory" pitchFamily="28" charset="0"/>
              </a:rPr>
              <a:t>Small Bodies</a:t>
            </a:r>
            <a:endParaRPr lang="en-US" altLang="en-US" dirty="0">
              <a:solidFill>
                <a:srgbClr val="66CCFF"/>
              </a:solidFill>
            </a:endParaRPr>
          </a:p>
        </p:txBody>
      </p:sp>
    </p:spTree>
    <p:extLst>
      <p:ext uri="{BB962C8B-B14F-4D97-AF65-F5344CB8AC3E}">
        <p14:creationId xmlns:p14="http://schemas.microsoft.com/office/powerpoint/2010/main" val="262435562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5122">
                                            <p:txEl>
                                              <p:pRg st="1" end="1"/>
                                            </p:txEl>
                                          </p:spTgt>
                                        </p:tgtEl>
                                        <p:attrNameLst>
                                          <p:attrName>style.visibility</p:attrName>
                                        </p:attrNameLst>
                                      </p:cBhvr>
                                      <p:to>
                                        <p:strVal val="visible"/>
                                      </p:to>
                                    </p:set>
                                    <p:anim calcmode="lin" valueType="num">
                                      <p:cBhvr additive="base">
                                        <p:cTn id="12"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2">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1" fill="hold" nodeType="afterEffect">
                                  <p:stCondLst>
                                    <p:cond delay="1000"/>
                                  </p:stCondLst>
                                  <p:childTnLst>
                                    <p:set>
                                      <p:cBhvr>
                                        <p:cTn id="16" dur="1" fill="hold">
                                          <p:stCondLst>
                                            <p:cond delay="0"/>
                                          </p:stCondLst>
                                        </p:cTn>
                                        <p:tgtEl>
                                          <p:spTgt spid="5122">
                                            <p:txEl>
                                              <p:pRg st="2" end="2"/>
                                            </p:txEl>
                                          </p:spTgt>
                                        </p:tgtEl>
                                        <p:attrNameLst>
                                          <p:attrName>style.visibility</p:attrName>
                                        </p:attrNameLst>
                                      </p:cBhvr>
                                      <p:to>
                                        <p:strVal val="visible"/>
                                      </p:to>
                                    </p:set>
                                    <p:anim calcmode="lin" valueType="num">
                                      <p:cBhvr additive="base">
                                        <p:cTn id="17"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advAuto="100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27A45FF-BE94-6D08-9103-C9803AE2108F}"/>
              </a:ext>
            </a:extLst>
          </p:cNvPr>
          <p:cNvSpPr>
            <a:spLocks noGrp="1" noChangeArrowheads="1"/>
          </p:cNvSpPr>
          <p:nvPr>
            <p:ph type="title"/>
          </p:nvPr>
        </p:nvSpPr>
        <p:spPr>
          <a:xfrm>
            <a:off x="685800" y="228600"/>
            <a:ext cx="7772400" cy="762000"/>
          </a:xfrm>
          <a:solidFill>
            <a:srgbClr val="5F5F5F"/>
          </a:solidFill>
        </p:spPr>
        <p:txBody>
          <a:bodyPr/>
          <a:lstStyle/>
          <a:p>
            <a:pPr eaLnBrk="1" hangingPunct="1"/>
            <a:r>
              <a:rPr lang="en-US" altLang="en-US" sz="6000" dirty="0">
                <a:solidFill>
                  <a:srgbClr val="92D050"/>
                </a:solidFill>
                <a:latin typeface="Earwig Factory" pitchFamily="28" charset="0"/>
              </a:rPr>
              <a:t>Meteor</a:t>
            </a:r>
            <a:endParaRPr lang="en-US" altLang="en-US" sz="2800" dirty="0">
              <a:solidFill>
                <a:srgbClr val="92D050"/>
              </a:solidFill>
              <a:latin typeface="Comic Sans MS" panose="030F0702030302020204" pitchFamily="66" charset="0"/>
            </a:endParaRPr>
          </a:p>
        </p:txBody>
      </p:sp>
      <p:sp>
        <p:nvSpPr>
          <p:cNvPr id="93187" name="Rectangle 3">
            <a:extLst>
              <a:ext uri="{FF2B5EF4-FFF2-40B4-BE49-F238E27FC236}">
                <a16:creationId xmlns:a16="http://schemas.microsoft.com/office/drawing/2014/main" id="{4D956C88-E40F-5527-E055-0E1EED6CC290}"/>
              </a:ext>
            </a:extLst>
          </p:cNvPr>
          <p:cNvSpPr>
            <a:spLocks noGrp="1" noChangeArrowheads="1"/>
          </p:cNvSpPr>
          <p:nvPr>
            <p:ph type="body" sz="half" idx="1"/>
          </p:nvPr>
        </p:nvSpPr>
        <p:spPr>
          <a:xfrm>
            <a:off x="228600" y="1752600"/>
            <a:ext cx="8686800" cy="3505200"/>
          </a:xfrm>
        </p:spPr>
        <p:txBody>
          <a:bodyPr/>
          <a:lstStyle/>
          <a:p>
            <a:pPr eaLnBrk="1" hangingPunct="1">
              <a:lnSpc>
                <a:spcPct val="90000"/>
              </a:lnSpc>
            </a:pPr>
            <a:r>
              <a:rPr lang="en-US" altLang="en-US" sz="2200" dirty="0">
                <a:solidFill>
                  <a:srgbClr val="92D050"/>
                </a:solidFill>
                <a:latin typeface="Comic Sans MS" panose="030F0702030302020204" pitchFamily="66" charset="0"/>
              </a:rPr>
              <a:t>As the meteoroid travels through the atmosphere, it becomes a </a:t>
            </a:r>
            <a:r>
              <a:rPr lang="en-US" altLang="en-US" sz="2200" b="1" u="sng" dirty="0">
                <a:solidFill>
                  <a:srgbClr val="92D050"/>
                </a:solidFill>
                <a:latin typeface="Comic Sans MS" panose="030F0702030302020204" pitchFamily="66" charset="0"/>
              </a:rPr>
              <a:t>meteor</a:t>
            </a:r>
            <a:r>
              <a:rPr lang="en-US" altLang="en-US" sz="2200" dirty="0">
                <a:solidFill>
                  <a:srgbClr val="92D050"/>
                </a:solidFill>
                <a:latin typeface="Comic Sans MS" panose="030F0702030302020204" pitchFamily="66" charset="0"/>
              </a:rPr>
              <a:t>.</a:t>
            </a:r>
          </a:p>
          <a:p>
            <a:pPr eaLnBrk="1" hangingPunct="1">
              <a:lnSpc>
                <a:spcPct val="90000"/>
              </a:lnSpc>
            </a:pPr>
            <a:r>
              <a:rPr lang="en-US" altLang="en-US" sz="2200" dirty="0">
                <a:solidFill>
                  <a:srgbClr val="92D050"/>
                </a:solidFill>
                <a:latin typeface="Comic Sans MS" panose="030F0702030302020204" pitchFamily="66" charset="0"/>
              </a:rPr>
              <a:t>As the meteor travels through the atmosphere, it heats up to more than, 2,000˚C.</a:t>
            </a:r>
          </a:p>
          <a:p>
            <a:pPr eaLnBrk="1" hangingPunct="1">
              <a:lnSpc>
                <a:spcPct val="90000"/>
              </a:lnSpc>
            </a:pPr>
            <a:r>
              <a:rPr lang="en-US" altLang="en-US" sz="2200" dirty="0">
                <a:solidFill>
                  <a:srgbClr val="92D050"/>
                </a:solidFill>
                <a:latin typeface="Comic Sans MS" panose="030F0702030302020204" pitchFamily="66" charset="0"/>
              </a:rPr>
              <a:t>The intense heat vaporizes the meteor, creating a streak of light called a </a:t>
            </a:r>
            <a:r>
              <a:rPr lang="en-US" altLang="en-US" sz="2200" dirty="0">
                <a:solidFill>
                  <a:srgbClr val="92D050"/>
                </a:solidFill>
              </a:rPr>
              <a:t>“</a:t>
            </a:r>
            <a:r>
              <a:rPr lang="en-US" altLang="en-US" sz="2200" b="1" u="sng" dirty="0">
                <a:solidFill>
                  <a:srgbClr val="92D050"/>
                </a:solidFill>
                <a:latin typeface="Comic Sans MS" panose="030F0702030302020204" pitchFamily="66" charset="0"/>
              </a:rPr>
              <a:t>shooting star</a:t>
            </a:r>
            <a:r>
              <a:rPr lang="en-US" altLang="en-US" sz="2200" dirty="0">
                <a:solidFill>
                  <a:srgbClr val="92D050"/>
                </a:solidFill>
              </a:rPr>
              <a:t>”</a:t>
            </a:r>
            <a:r>
              <a:rPr lang="en-US" altLang="en-US" sz="2200" dirty="0">
                <a:solidFill>
                  <a:srgbClr val="92D050"/>
                </a:solidFill>
                <a:latin typeface="Comic Sans MS" panose="030F0702030302020204" pitchFamily="66" charset="0"/>
              </a:rPr>
              <a:t>.</a:t>
            </a:r>
          </a:p>
          <a:p>
            <a:pPr eaLnBrk="1" hangingPunct="1">
              <a:lnSpc>
                <a:spcPct val="90000"/>
              </a:lnSpc>
            </a:pPr>
            <a:r>
              <a:rPr lang="en-US" altLang="en-US" sz="2200" dirty="0">
                <a:solidFill>
                  <a:srgbClr val="92D050"/>
                </a:solidFill>
                <a:latin typeface="Comic Sans MS" panose="030F0702030302020204" pitchFamily="66" charset="0"/>
              </a:rPr>
              <a:t>Sometimes, larger meteors cause a brighter flash called a fireball.</a:t>
            </a:r>
          </a:p>
          <a:p>
            <a:pPr eaLnBrk="1" hangingPunct="1">
              <a:lnSpc>
                <a:spcPct val="90000"/>
              </a:lnSpc>
            </a:pPr>
            <a:r>
              <a:rPr lang="en-US" altLang="en-US" sz="2200" dirty="0">
                <a:solidFill>
                  <a:srgbClr val="92D050"/>
                </a:solidFill>
                <a:latin typeface="Comic Sans MS" panose="030F0702030302020204" pitchFamily="66" charset="0"/>
              </a:rPr>
              <a:t>On average, a meteor can be seen in the night sky about every 10 minutes.</a:t>
            </a:r>
          </a:p>
        </p:txBody>
      </p:sp>
      <p:sp>
        <p:nvSpPr>
          <p:cNvPr id="46084" name="Picture 4">
            <a:extLst>
              <a:ext uri="{FF2B5EF4-FFF2-40B4-BE49-F238E27FC236}">
                <a16:creationId xmlns:a16="http://schemas.microsoft.com/office/drawing/2014/main" id="{F8D87C18-E926-DFA0-0080-25EBBD2B111F}"/>
              </a:ext>
            </a:extLst>
          </p:cNvPr>
          <p:cNvSpPr>
            <a:spLocks noChangeAspect="1" noChangeArrowheads="1"/>
          </p:cNvSpPr>
          <p:nvPr/>
        </p:nvSpPr>
        <p:spPr bwMode="auto">
          <a:xfrm>
            <a:off x="0" y="0"/>
            <a:ext cx="1905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318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318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318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3187">
                                            <p:txEl>
                                              <p:pRg st="0" end="0"/>
                                            </p:txEl>
                                          </p:spTgt>
                                        </p:tgtEl>
                                      </p:cBhvr>
                                    </p:animEffect>
                                  </p:childTnLst>
                                </p:cTn>
                              </p:par>
                            </p:childTnLst>
                          </p:cTn>
                        </p:par>
                        <p:par>
                          <p:cTn id="12" fill="hold" nodeType="afterGroup">
                            <p:stCondLst>
                              <p:cond delay="500"/>
                            </p:stCondLst>
                            <p:childTnLst>
                              <p:par>
                                <p:cTn id="13" presetID="41" presetClass="entr" presetSubtype="0" fill="hold" nodeType="afterEffect">
                                  <p:stCondLst>
                                    <p:cond delay="0"/>
                                  </p:stCondLst>
                                  <p:childTnLst>
                                    <p:set>
                                      <p:cBhvr>
                                        <p:cTn id="14" dur="1" fill="hold">
                                          <p:stCondLst>
                                            <p:cond delay="0"/>
                                          </p:stCondLst>
                                        </p:cTn>
                                        <p:tgtEl>
                                          <p:spTgt spid="93187">
                                            <p:txEl>
                                              <p:pRg st="1" end="1"/>
                                            </p:txEl>
                                          </p:spTgt>
                                        </p:tgtEl>
                                        <p:attrNameLst>
                                          <p:attrName>style.visibility</p:attrName>
                                        </p:attrNameLst>
                                      </p:cBhvr>
                                      <p:to>
                                        <p:strVal val="visible"/>
                                      </p:to>
                                    </p:set>
                                    <p:anim calcmode="lin" valueType="num">
                                      <p:cBhvr>
                                        <p:cTn id="15" dur="500" fill="hold"/>
                                        <p:tgtEl>
                                          <p:spTgt spid="9318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318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9318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318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3187">
                                            <p:txEl>
                                              <p:pRg st="1" end="1"/>
                                            </p:txEl>
                                          </p:spTgt>
                                        </p:tgtEl>
                                      </p:cBhvr>
                                    </p:animEffect>
                                  </p:childTnLst>
                                </p:cTn>
                              </p:par>
                            </p:childTnLst>
                          </p:cTn>
                        </p:par>
                        <p:par>
                          <p:cTn id="20" fill="hold" nodeType="afterGroup">
                            <p:stCondLst>
                              <p:cond delay="1000"/>
                            </p:stCondLst>
                            <p:childTnLst>
                              <p:par>
                                <p:cTn id="21" presetID="41" presetClass="entr" presetSubtype="0" fill="hold" nodeType="afterEffect">
                                  <p:stCondLst>
                                    <p:cond delay="0"/>
                                  </p:stCondLst>
                                  <p:childTnLst>
                                    <p:set>
                                      <p:cBhvr>
                                        <p:cTn id="22" dur="1" fill="hold">
                                          <p:stCondLst>
                                            <p:cond delay="0"/>
                                          </p:stCondLst>
                                        </p:cTn>
                                        <p:tgtEl>
                                          <p:spTgt spid="93187">
                                            <p:txEl>
                                              <p:pRg st="2" end="2"/>
                                            </p:txEl>
                                          </p:spTgt>
                                        </p:tgtEl>
                                        <p:attrNameLst>
                                          <p:attrName>style.visibility</p:attrName>
                                        </p:attrNameLst>
                                      </p:cBhvr>
                                      <p:to>
                                        <p:strVal val="visible"/>
                                      </p:to>
                                    </p:set>
                                    <p:anim calcmode="lin" valueType="num">
                                      <p:cBhvr>
                                        <p:cTn id="23" dur="500" fill="hold"/>
                                        <p:tgtEl>
                                          <p:spTgt spid="9318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318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9318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318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3187">
                                            <p:txEl>
                                              <p:pRg st="2" end="2"/>
                                            </p:txEl>
                                          </p:spTgt>
                                        </p:tgtEl>
                                      </p:cBhvr>
                                    </p:animEffect>
                                  </p:childTnLst>
                                </p:cTn>
                              </p:par>
                            </p:childTnLst>
                          </p:cTn>
                        </p:par>
                        <p:par>
                          <p:cTn id="28" fill="hold" nodeType="afterGroup">
                            <p:stCondLst>
                              <p:cond delay="1500"/>
                            </p:stCondLst>
                            <p:childTnLst>
                              <p:par>
                                <p:cTn id="29" presetID="41" presetClass="entr" presetSubtype="0" fill="hold" nodeType="afterEffect">
                                  <p:stCondLst>
                                    <p:cond delay="0"/>
                                  </p:stCondLst>
                                  <p:childTnLst>
                                    <p:set>
                                      <p:cBhvr>
                                        <p:cTn id="30" dur="1" fill="hold">
                                          <p:stCondLst>
                                            <p:cond delay="0"/>
                                          </p:stCondLst>
                                        </p:cTn>
                                        <p:tgtEl>
                                          <p:spTgt spid="93187">
                                            <p:txEl>
                                              <p:pRg st="3" end="3"/>
                                            </p:txEl>
                                          </p:spTgt>
                                        </p:tgtEl>
                                        <p:attrNameLst>
                                          <p:attrName>style.visibility</p:attrName>
                                        </p:attrNameLst>
                                      </p:cBhvr>
                                      <p:to>
                                        <p:strVal val="visible"/>
                                      </p:to>
                                    </p:set>
                                    <p:anim calcmode="lin" valueType="num">
                                      <p:cBhvr>
                                        <p:cTn id="31" dur="500" fill="hold"/>
                                        <p:tgtEl>
                                          <p:spTgt spid="9318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3187">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9318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318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3187">
                                            <p:txEl>
                                              <p:pRg st="3" end="3"/>
                                            </p:txEl>
                                          </p:spTgt>
                                        </p:tgtEl>
                                      </p:cBhvr>
                                    </p:animEffect>
                                  </p:childTnLst>
                                </p:cTn>
                              </p:par>
                            </p:childTnLst>
                          </p:cTn>
                        </p:par>
                        <p:par>
                          <p:cTn id="36" fill="hold" nodeType="afterGroup">
                            <p:stCondLst>
                              <p:cond delay="2000"/>
                            </p:stCondLst>
                            <p:childTnLst>
                              <p:par>
                                <p:cTn id="37" presetID="41" presetClass="entr" presetSubtype="0" fill="hold" nodeType="afterEffect">
                                  <p:stCondLst>
                                    <p:cond delay="0"/>
                                  </p:stCondLst>
                                  <p:childTnLst>
                                    <p:set>
                                      <p:cBhvr>
                                        <p:cTn id="38" dur="1" fill="hold">
                                          <p:stCondLst>
                                            <p:cond delay="0"/>
                                          </p:stCondLst>
                                        </p:cTn>
                                        <p:tgtEl>
                                          <p:spTgt spid="93187">
                                            <p:txEl>
                                              <p:pRg st="4" end="4"/>
                                            </p:txEl>
                                          </p:spTgt>
                                        </p:tgtEl>
                                        <p:attrNameLst>
                                          <p:attrName>style.visibility</p:attrName>
                                        </p:attrNameLst>
                                      </p:cBhvr>
                                      <p:to>
                                        <p:strVal val="visible"/>
                                      </p:to>
                                    </p:set>
                                    <p:anim calcmode="lin" valueType="num">
                                      <p:cBhvr>
                                        <p:cTn id="39" dur="500" fill="hold"/>
                                        <p:tgtEl>
                                          <p:spTgt spid="9318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93187">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9318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9318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D1A355D-0560-8B43-806C-02316BE65093}"/>
              </a:ext>
            </a:extLst>
          </p:cNvPr>
          <p:cNvSpPr>
            <a:spLocks noGrp="1" noChangeArrowheads="1"/>
          </p:cNvSpPr>
          <p:nvPr>
            <p:ph type="title"/>
          </p:nvPr>
        </p:nvSpPr>
        <p:spPr>
          <a:xfrm>
            <a:off x="1600200" y="304800"/>
            <a:ext cx="6172200" cy="990600"/>
          </a:xfrm>
          <a:solidFill>
            <a:srgbClr val="5F5F5F"/>
          </a:solidFill>
        </p:spPr>
        <p:txBody>
          <a:bodyPr/>
          <a:lstStyle/>
          <a:p>
            <a:pPr eaLnBrk="1" hangingPunct="1"/>
            <a:r>
              <a:rPr lang="en-US" altLang="en-US" sz="6000" dirty="0">
                <a:solidFill>
                  <a:srgbClr val="92D050"/>
                </a:solidFill>
                <a:latin typeface="Earwig Factory" pitchFamily="28" charset="0"/>
              </a:rPr>
              <a:t>Meteor Showers</a:t>
            </a:r>
            <a:endParaRPr lang="en-US" altLang="en-US" sz="2800" dirty="0">
              <a:solidFill>
                <a:srgbClr val="92D050"/>
              </a:solidFill>
              <a:latin typeface="Comic Sans MS" panose="030F0702030302020204" pitchFamily="66" charset="0"/>
            </a:endParaRPr>
          </a:p>
        </p:txBody>
      </p:sp>
      <p:sp>
        <p:nvSpPr>
          <p:cNvPr id="78851" name="Rectangle 3">
            <a:extLst>
              <a:ext uri="{FF2B5EF4-FFF2-40B4-BE49-F238E27FC236}">
                <a16:creationId xmlns:a16="http://schemas.microsoft.com/office/drawing/2014/main" id="{0C28D76B-E578-A2CA-4BCD-5D440E0878AA}"/>
              </a:ext>
            </a:extLst>
          </p:cNvPr>
          <p:cNvSpPr>
            <a:spLocks noGrp="1" noChangeArrowheads="1"/>
          </p:cNvSpPr>
          <p:nvPr>
            <p:ph type="body" sz="half" idx="1"/>
          </p:nvPr>
        </p:nvSpPr>
        <p:spPr>
          <a:xfrm>
            <a:off x="0" y="1905000"/>
            <a:ext cx="8915400" cy="3733800"/>
          </a:xfrm>
        </p:spPr>
        <p:txBody>
          <a:bodyPr/>
          <a:lstStyle/>
          <a:p>
            <a:pPr eaLnBrk="1" hangingPunct="1">
              <a:lnSpc>
                <a:spcPct val="90000"/>
              </a:lnSpc>
            </a:pPr>
            <a:r>
              <a:rPr lang="en-US" altLang="en-US" sz="2400" dirty="0">
                <a:solidFill>
                  <a:srgbClr val="92D050"/>
                </a:solidFill>
                <a:latin typeface="Comic Sans MS" panose="030F0702030302020204" pitchFamily="66" charset="0"/>
              </a:rPr>
              <a:t>When a comet nears the sun, a trail of dust &amp; debris burns off and remains in orbit around the sun.</a:t>
            </a:r>
          </a:p>
          <a:p>
            <a:pPr eaLnBrk="1" hangingPunct="1">
              <a:lnSpc>
                <a:spcPct val="90000"/>
              </a:lnSpc>
            </a:pPr>
            <a:r>
              <a:rPr lang="en-US" altLang="en-US" sz="2400" dirty="0">
                <a:solidFill>
                  <a:srgbClr val="92D050"/>
                </a:solidFill>
                <a:latin typeface="Comic Sans MS" panose="030F0702030302020204" pitchFamily="66" charset="0"/>
              </a:rPr>
              <a:t>As earth orbits the sun, it passes through the debris, causing a </a:t>
            </a:r>
            <a:r>
              <a:rPr lang="en-US" altLang="en-US" sz="2400" b="1" u="sng" dirty="0">
                <a:solidFill>
                  <a:srgbClr val="92D050"/>
                </a:solidFill>
                <a:latin typeface="Comic Sans MS" panose="030F0702030302020204" pitchFamily="66" charset="0"/>
              </a:rPr>
              <a:t>meteor shower</a:t>
            </a:r>
            <a:r>
              <a:rPr lang="en-US" altLang="en-US" sz="2400" dirty="0">
                <a:solidFill>
                  <a:srgbClr val="92D050"/>
                </a:solidFill>
                <a:latin typeface="Comic Sans MS" panose="030F0702030302020204" pitchFamily="66" charset="0"/>
              </a:rPr>
              <a:t> as the small bits of dust burn up in the atmosphere.</a:t>
            </a:r>
          </a:p>
          <a:p>
            <a:pPr eaLnBrk="1" hangingPunct="1">
              <a:lnSpc>
                <a:spcPct val="90000"/>
              </a:lnSpc>
            </a:pPr>
            <a:r>
              <a:rPr lang="en-US" altLang="en-US" sz="2400" dirty="0">
                <a:solidFill>
                  <a:srgbClr val="92D050"/>
                </a:solidFill>
                <a:latin typeface="Comic Sans MS" panose="030F0702030302020204" pitchFamily="66" charset="0"/>
              </a:rPr>
              <a:t>During a meteor shower, you can see hundreds of meteors!</a:t>
            </a:r>
          </a:p>
          <a:p>
            <a:pPr eaLnBrk="1" hangingPunct="1">
              <a:lnSpc>
                <a:spcPct val="90000"/>
              </a:lnSpc>
            </a:pPr>
            <a:r>
              <a:rPr lang="en-US" altLang="en-US" sz="2400" dirty="0">
                <a:solidFill>
                  <a:srgbClr val="92D050"/>
                </a:solidFill>
                <a:latin typeface="Comic Sans MS" panose="030F0702030302020204" pitchFamily="66" charset="0"/>
              </a:rPr>
              <a:t>We can predict meteor showers because we know when the Earth passes through a comet</a:t>
            </a:r>
            <a:r>
              <a:rPr lang="en-US" altLang="en-US" sz="2400" dirty="0">
                <a:solidFill>
                  <a:srgbClr val="92D050"/>
                </a:solidFill>
              </a:rPr>
              <a:t>’</a:t>
            </a:r>
            <a:r>
              <a:rPr lang="en-US" altLang="en-US" sz="2400" dirty="0">
                <a:solidFill>
                  <a:srgbClr val="92D050"/>
                </a:solidFill>
                <a:latin typeface="Comic Sans MS" panose="030F0702030302020204" pitchFamily="66" charset="0"/>
              </a:rPr>
              <a:t>s path.</a:t>
            </a:r>
          </a:p>
        </p:txBody>
      </p:sp>
      <p:sp>
        <p:nvSpPr>
          <p:cNvPr id="48132" name="Picture 5">
            <a:extLst>
              <a:ext uri="{FF2B5EF4-FFF2-40B4-BE49-F238E27FC236}">
                <a16:creationId xmlns:a16="http://schemas.microsoft.com/office/drawing/2014/main" id="{F6A78F8A-94DF-C515-E816-9D3484D01729}"/>
              </a:ext>
            </a:extLst>
          </p:cNvPr>
          <p:cNvSpPr>
            <a:spLocks noChangeAspect="1" noChangeArrowheads="1"/>
          </p:cNvSpPr>
          <p:nvPr/>
        </p:nvSpPr>
        <p:spPr bwMode="auto">
          <a:xfrm>
            <a:off x="6781800" y="0"/>
            <a:ext cx="2362200"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78851">
                                            <p:txEl>
                                              <p:pRg st="1" end="1"/>
                                            </p:txEl>
                                          </p:spTgt>
                                        </p:tgtEl>
                                        <p:attrNameLst>
                                          <p:attrName>style.visibility</p:attrName>
                                        </p:attrNameLst>
                                      </p:cBhvr>
                                      <p:to>
                                        <p:strVal val="visible"/>
                                      </p:to>
                                    </p:set>
                                    <p:anim calcmode="lin" valueType="num">
                                      <p:cBhvr additive="base">
                                        <p:cTn id="12"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8851">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000"/>
                            </p:stCondLst>
                            <p:childTnLst>
                              <p:par>
                                <p:cTn id="15" presetID="2" presetClass="entr" presetSubtype="1" fill="hold" nodeType="afterEffect">
                                  <p:stCondLst>
                                    <p:cond delay="1000"/>
                                  </p:stCondLst>
                                  <p:childTnLst>
                                    <p:set>
                                      <p:cBhvr>
                                        <p:cTn id="16" dur="1" fill="hold">
                                          <p:stCondLst>
                                            <p:cond delay="0"/>
                                          </p:stCondLst>
                                        </p:cTn>
                                        <p:tgtEl>
                                          <p:spTgt spid="78851">
                                            <p:txEl>
                                              <p:pRg st="2" end="2"/>
                                            </p:txEl>
                                          </p:spTgt>
                                        </p:tgtEl>
                                        <p:attrNameLst>
                                          <p:attrName>style.visibility</p:attrName>
                                        </p:attrNameLst>
                                      </p:cBhvr>
                                      <p:to>
                                        <p:strVal val="visible"/>
                                      </p:to>
                                    </p:set>
                                    <p:anim calcmode="lin" valueType="num">
                                      <p:cBhvr additive="base">
                                        <p:cTn id="17"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8851">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4500"/>
                            </p:stCondLst>
                            <p:childTnLst>
                              <p:par>
                                <p:cTn id="20" presetID="2" presetClass="entr" presetSubtype="1" fill="hold" nodeType="afterEffect">
                                  <p:stCondLst>
                                    <p:cond delay="1000"/>
                                  </p:stCondLst>
                                  <p:childTnLst>
                                    <p:set>
                                      <p:cBhvr>
                                        <p:cTn id="21" dur="1" fill="hold">
                                          <p:stCondLst>
                                            <p:cond delay="0"/>
                                          </p:stCondLst>
                                        </p:cTn>
                                        <p:tgtEl>
                                          <p:spTgt spid="78851">
                                            <p:txEl>
                                              <p:pRg st="3" end="3"/>
                                            </p:txEl>
                                          </p:spTgt>
                                        </p:tgtEl>
                                        <p:attrNameLst>
                                          <p:attrName>style.visibility</p:attrName>
                                        </p:attrNameLst>
                                      </p:cBhvr>
                                      <p:to>
                                        <p:strVal val="visible"/>
                                      </p:to>
                                    </p:set>
                                    <p:anim calcmode="lin" valueType="num">
                                      <p:cBhvr additive="base">
                                        <p:cTn id="22"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885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advAuto="100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A3544FE-5FE6-EC19-FD25-E608CFA5D57B}"/>
              </a:ext>
            </a:extLst>
          </p:cNvPr>
          <p:cNvSpPr>
            <a:spLocks noGrp="1" noChangeArrowheads="1"/>
          </p:cNvSpPr>
          <p:nvPr>
            <p:ph type="title"/>
          </p:nvPr>
        </p:nvSpPr>
        <p:spPr>
          <a:xfrm>
            <a:off x="685800" y="0"/>
            <a:ext cx="7772400" cy="838200"/>
          </a:xfrm>
          <a:solidFill>
            <a:srgbClr val="5F5F5F"/>
          </a:solidFill>
        </p:spPr>
        <p:txBody>
          <a:bodyPr/>
          <a:lstStyle/>
          <a:p>
            <a:pPr eaLnBrk="1" hangingPunct="1"/>
            <a:r>
              <a:rPr lang="en-US" altLang="en-US" sz="6000" dirty="0">
                <a:solidFill>
                  <a:srgbClr val="92D050"/>
                </a:solidFill>
                <a:latin typeface="Earwig Factory" pitchFamily="28" charset="0"/>
              </a:rPr>
              <a:t>Meteorite</a:t>
            </a:r>
          </a:p>
        </p:txBody>
      </p:sp>
      <p:sp>
        <p:nvSpPr>
          <p:cNvPr id="23555" name="Rectangle 3">
            <a:extLst>
              <a:ext uri="{FF2B5EF4-FFF2-40B4-BE49-F238E27FC236}">
                <a16:creationId xmlns:a16="http://schemas.microsoft.com/office/drawing/2014/main" id="{5933137C-CB01-99AC-0D5E-2A99EE39FB89}"/>
              </a:ext>
            </a:extLst>
          </p:cNvPr>
          <p:cNvSpPr>
            <a:spLocks noGrp="1" noChangeArrowheads="1"/>
          </p:cNvSpPr>
          <p:nvPr>
            <p:ph type="body" sz="half" idx="1"/>
          </p:nvPr>
        </p:nvSpPr>
        <p:spPr>
          <a:xfrm>
            <a:off x="0" y="990600"/>
            <a:ext cx="5257800" cy="4495800"/>
          </a:xfrm>
        </p:spPr>
        <p:txBody>
          <a:bodyPr/>
          <a:lstStyle/>
          <a:p>
            <a:pPr eaLnBrk="1" hangingPunct="1"/>
            <a:r>
              <a:rPr lang="en-US" altLang="en-US" sz="2400" dirty="0">
                <a:solidFill>
                  <a:srgbClr val="92D050"/>
                </a:solidFill>
                <a:latin typeface="Comic Sans MS" panose="030F0702030302020204" pitchFamily="66" charset="0"/>
              </a:rPr>
              <a:t>If a meteor is big enough to make it through the atmosphere and strike the Earth</a:t>
            </a:r>
            <a:r>
              <a:rPr lang="en-US" altLang="en-US" sz="2400" dirty="0">
                <a:solidFill>
                  <a:srgbClr val="92D050"/>
                </a:solidFill>
              </a:rPr>
              <a:t>’</a:t>
            </a:r>
            <a:r>
              <a:rPr lang="en-US" altLang="en-US" sz="2400" dirty="0">
                <a:solidFill>
                  <a:srgbClr val="92D050"/>
                </a:solidFill>
                <a:latin typeface="Comic Sans MS" panose="030F0702030302020204" pitchFamily="66" charset="0"/>
              </a:rPr>
              <a:t>s surface, it is called a </a:t>
            </a:r>
            <a:r>
              <a:rPr lang="en-US" altLang="en-US" sz="2400" b="1" u="sng" dirty="0">
                <a:solidFill>
                  <a:srgbClr val="92D050"/>
                </a:solidFill>
                <a:latin typeface="Comic Sans MS" panose="030F0702030302020204" pitchFamily="66" charset="0"/>
              </a:rPr>
              <a:t>meteorite</a:t>
            </a:r>
            <a:r>
              <a:rPr lang="en-US" altLang="en-US" sz="2400" u="sng" dirty="0">
                <a:solidFill>
                  <a:srgbClr val="92D050"/>
                </a:solidFill>
                <a:latin typeface="Comic Sans MS" panose="030F0702030302020204" pitchFamily="66" charset="0"/>
              </a:rPr>
              <a:t>.</a:t>
            </a:r>
            <a:r>
              <a:rPr lang="en-US" altLang="en-US" sz="2400" dirty="0">
                <a:solidFill>
                  <a:srgbClr val="92D050"/>
                </a:solidFill>
                <a:latin typeface="Comic Sans MS" panose="030F0702030302020204" pitchFamily="66" charset="0"/>
              </a:rPr>
              <a:t> </a:t>
            </a:r>
          </a:p>
          <a:p>
            <a:pPr eaLnBrk="1" hangingPunct="1"/>
            <a:r>
              <a:rPr lang="en-US" altLang="en-US" sz="2400" dirty="0">
                <a:solidFill>
                  <a:srgbClr val="92D050"/>
                </a:solidFill>
                <a:latin typeface="Comic Sans MS" panose="030F0702030302020204" pitchFamily="66" charset="0"/>
              </a:rPr>
              <a:t>We think meteorites are fragments from collisions involving asteroids.</a:t>
            </a:r>
          </a:p>
          <a:p>
            <a:pPr eaLnBrk="1" hangingPunct="1"/>
            <a:r>
              <a:rPr lang="en-US" altLang="en-US" sz="2400" dirty="0">
                <a:solidFill>
                  <a:srgbClr val="92D050"/>
                </a:solidFill>
                <a:latin typeface="Comic Sans MS" panose="030F0702030302020204" pitchFamily="66" charset="0"/>
              </a:rPr>
              <a:t>Most meteorites weigh only a few pounds and cause little damage.</a:t>
            </a:r>
          </a:p>
        </p:txBody>
      </p:sp>
      <p:sp>
        <p:nvSpPr>
          <p:cNvPr id="50180" name="Picture 6">
            <a:extLst>
              <a:ext uri="{FF2B5EF4-FFF2-40B4-BE49-F238E27FC236}">
                <a16:creationId xmlns:a16="http://schemas.microsoft.com/office/drawing/2014/main" id="{9E14C1D6-FB98-354A-E587-82974836C2DB}"/>
              </a:ext>
            </a:extLst>
          </p:cNvPr>
          <p:cNvSpPr>
            <a:spLocks noGrp="1" noChangeAspect="1" noChangeArrowheads="1"/>
          </p:cNvSpPr>
          <p:nvPr>
            <p:ph sz="half" idx="2"/>
          </p:nvPr>
        </p:nvSpPr>
        <p:spPr>
          <a:xfrm>
            <a:off x="5334000" y="1295400"/>
            <a:ext cx="3810000" cy="36147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edge">
                                      <p:cBhvr>
                                        <p:cTn id="7" dur="1000"/>
                                        <p:tgtEl>
                                          <p:spTgt spid="23555">
                                            <p:txEl>
                                              <p:pRg st="0" end="0"/>
                                            </p:txEl>
                                          </p:spTgt>
                                        </p:tgtEl>
                                      </p:cBhvr>
                                    </p:animEffect>
                                  </p:child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Effect transition="in" filter="wedge">
                                      <p:cBhvr>
                                        <p:cTn id="11" dur="1000"/>
                                        <p:tgtEl>
                                          <p:spTgt spid="23555">
                                            <p:txEl>
                                              <p:pRg st="1" end="1"/>
                                            </p:txEl>
                                          </p:spTgt>
                                        </p:tgtEl>
                                      </p:cBhvr>
                                    </p:animEffect>
                                  </p:childTnLst>
                                </p:cTn>
                              </p:par>
                            </p:childTnLst>
                          </p:cTn>
                        </p:par>
                        <p:par>
                          <p:cTn id="12" fill="hold" nodeType="afterGroup">
                            <p:stCondLst>
                              <p:cond delay="2000"/>
                            </p:stCondLst>
                            <p:childTnLst>
                              <p:par>
                                <p:cTn id="13" presetID="20" presetClass="entr" presetSubtype="0" fill="hold" nodeType="after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wedge">
                                      <p:cBhvr>
                                        <p:cTn id="15" dur="1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FC1EB45-A1A5-A922-FEAC-E634CB4039C4}"/>
              </a:ext>
            </a:extLst>
          </p:cNvPr>
          <p:cNvSpPr>
            <a:spLocks noGrp="1" noChangeArrowheads="1"/>
          </p:cNvSpPr>
          <p:nvPr>
            <p:ph type="body" sz="half" idx="1"/>
          </p:nvPr>
        </p:nvSpPr>
        <p:spPr>
          <a:xfrm>
            <a:off x="304800" y="762000"/>
            <a:ext cx="5029200" cy="5181600"/>
          </a:xfrm>
        </p:spPr>
        <p:txBody>
          <a:bodyPr/>
          <a:lstStyle/>
          <a:p>
            <a:pPr eaLnBrk="1" hangingPunct="1"/>
            <a:r>
              <a:rPr lang="en-US" altLang="en-US" sz="2000" dirty="0">
                <a:solidFill>
                  <a:srgbClr val="92D050"/>
                </a:solidFill>
                <a:latin typeface="Comic Sans MS" panose="030F0702030302020204" pitchFamily="66" charset="0"/>
              </a:rPr>
              <a:t>The moon &amp; Mercury have many more impact craters than Earth or Mars because neither the moon or Mercury have a thick atmosphere to protect the surface from these impacts. </a:t>
            </a:r>
          </a:p>
          <a:p>
            <a:pPr eaLnBrk="1" hangingPunct="1"/>
            <a:r>
              <a:rPr lang="en-US" altLang="en-US" sz="2000" dirty="0">
                <a:solidFill>
                  <a:srgbClr val="92D050"/>
                </a:solidFill>
                <a:latin typeface="Comic Sans MS" panose="030F0702030302020204" pitchFamily="66" charset="0"/>
              </a:rPr>
              <a:t>The easiest place in the world to find meteorites is in Antarctica. </a:t>
            </a:r>
          </a:p>
          <a:p>
            <a:pPr eaLnBrk="1" hangingPunct="1"/>
            <a:r>
              <a:rPr lang="en-US" altLang="en-US" sz="2000" dirty="0">
                <a:solidFill>
                  <a:srgbClr val="92D050"/>
                </a:solidFill>
                <a:latin typeface="Comic Sans MS" panose="030F0702030302020204" pitchFamily="66" charset="0"/>
              </a:rPr>
              <a:t>Contrary to popular belief, there is very LITTLE snow fall there, and the snow never completely melts</a:t>
            </a:r>
          </a:p>
          <a:p>
            <a:pPr eaLnBrk="1" hangingPunct="1"/>
            <a:r>
              <a:rPr lang="en-US" altLang="en-US" sz="2000" dirty="0">
                <a:solidFill>
                  <a:srgbClr val="92D050"/>
                </a:solidFill>
                <a:latin typeface="Comic Sans MS" panose="030F0702030302020204" pitchFamily="66" charset="0"/>
              </a:rPr>
              <a:t>So all you have to do to find them is walk out on a glacier and pick up rocks!</a:t>
            </a:r>
          </a:p>
        </p:txBody>
      </p:sp>
      <p:pic>
        <p:nvPicPr>
          <p:cNvPr id="26627" name="Picture 3">
            <a:extLst>
              <a:ext uri="{FF2B5EF4-FFF2-40B4-BE49-F238E27FC236}">
                <a16:creationId xmlns:a16="http://schemas.microsoft.com/office/drawing/2014/main" id="{6B595D83-4ABD-D30E-32B5-1765B356AE4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990600"/>
            <a:ext cx="3505200" cy="2662238"/>
          </a:xfr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dissolve">
                                      <p:cBhvr>
                                        <p:cTn id="7" dur="500"/>
                                        <p:tgtEl>
                                          <p:spTgt spid="26627"/>
                                        </p:tgtEl>
                                      </p:cBhvr>
                                    </p:animEffect>
                                  </p:childTnLst>
                                </p:cTn>
                              </p:par>
                            </p:childTnLst>
                          </p:cTn>
                        </p:par>
                        <p:par>
                          <p:cTn id="8" fill="hold" nodeType="afterGroup">
                            <p:stCondLst>
                              <p:cond delay="500"/>
                            </p:stCondLst>
                            <p:childTnLst>
                              <p:par>
                                <p:cTn id="9" presetID="2" presetClass="entr" presetSubtype="1" fill="hold" nodeType="afterEffect">
                                  <p:stCondLst>
                                    <p:cond delay="1000"/>
                                  </p:stCondLst>
                                  <p:childTnLst>
                                    <p:set>
                                      <p:cBhvr>
                                        <p:cTn id="10" dur="1" fill="hold">
                                          <p:stCondLst>
                                            <p:cond delay="0"/>
                                          </p:stCondLst>
                                        </p:cTn>
                                        <p:tgtEl>
                                          <p:spTgt spid="26626">
                                            <p:txEl>
                                              <p:pRg st="0" end="0"/>
                                            </p:txEl>
                                          </p:spTgt>
                                        </p:tgtEl>
                                        <p:attrNameLst>
                                          <p:attrName>style.visibility</p:attrName>
                                        </p:attrNameLst>
                                      </p:cBhvr>
                                      <p:to>
                                        <p:strVal val="visible"/>
                                      </p:to>
                                    </p:set>
                                    <p:anim calcmode="lin" valueType="num">
                                      <p:cBhvr additive="base">
                                        <p:cTn id="11"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6">
                                            <p:txEl>
                                              <p:pRg st="0" end="0"/>
                                            </p:txEl>
                                          </p:spTgt>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2000"/>
                            </p:stCondLst>
                            <p:childTnLst>
                              <p:par>
                                <p:cTn id="14" presetID="2" presetClass="entr" presetSubtype="1" fill="hold" nodeType="afterEffect">
                                  <p:stCondLst>
                                    <p:cond delay="1000"/>
                                  </p:stCondLst>
                                  <p:childTnLst>
                                    <p:set>
                                      <p:cBhvr>
                                        <p:cTn id="15" dur="1" fill="hold">
                                          <p:stCondLst>
                                            <p:cond delay="0"/>
                                          </p:stCondLst>
                                        </p:cTn>
                                        <p:tgtEl>
                                          <p:spTgt spid="26626">
                                            <p:txEl>
                                              <p:pRg st="1" end="1"/>
                                            </p:txEl>
                                          </p:spTgt>
                                        </p:tgtEl>
                                        <p:attrNameLst>
                                          <p:attrName>style.visibility</p:attrName>
                                        </p:attrNameLst>
                                      </p:cBhvr>
                                      <p:to>
                                        <p:strVal val="visible"/>
                                      </p:to>
                                    </p:set>
                                    <p:anim calcmode="lin" valueType="num">
                                      <p:cBhvr additive="base">
                                        <p:cTn id="16"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6626">
                                            <p:txEl>
                                              <p:pRg st="1" end="1"/>
                                            </p:txEl>
                                          </p:spTgt>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3500"/>
                            </p:stCondLst>
                            <p:childTnLst>
                              <p:par>
                                <p:cTn id="19" presetID="2" presetClass="entr" presetSubtype="1" fill="hold" nodeType="afterEffect">
                                  <p:stCondLst>
                                    <p:cond delay="1000"/>
                                  </p:stCondLst>
                                  <p:childTnLst>
                                    <p:set>
                                      <p:cBhvr>
                                        <p:cTn id="20" dur="1" fill="hold">
                                          <p:stCondLst>
                                            <p:cond delay="0"/>
                                          </p:stCondLst>
                                        </p:cTn>
                                        <p:tgtEl>
                                          <p:spTgt spid="26626">
                                            <p:txEl>
                                              <p:pRg st="2" end="2"/>
                                            </p:txEl>
                                          </p:spTgt>
                                        </p:tgtEl>
                                        <p:attrNameLst>
                                          <p:attrName>style.visibility</p:attrName>
                                        </p:attrNameLst>
                                      </p:cBhvr>
                                      <p:to>
                                        <p:strVal val="visible"/>
                                      </p:to>
                                    </p:set>
                                    <p:anim calcmode="lin" valueType="num">
                                      <p:cBhvr additive="base">
                                        <p:cTn id="21"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6">
                                            <p:txEl>
                                              <p:pRg st="2" end="2"/>
                                            </p:txEl>
                                          </p:spTgt>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5000"/>
                            </p:stCondLst>
                            <p:childTnLst>
                              <p:par>
                                <p:cTn id="24" presetID="2" presetClass="entr" presetSubtype="1" fill="hold" nodeType="afterEffect">
                                  <p:stCondLst>
                                    <p:cond delay="1000"/>
                                  </p:stCondLst>
                                  <p:childTnLst>
                                    <p:set>
                                      <p:cBhvr>
                                        <p:cTn id="25" dur="1" fill="hold">
                                          <p:stCondLst>
                                            <p:cond delay="0"/>
                                          </p:stCondLst>
                                        </p:cTn>
                                        <p:tgtEl>
                                          <p:spTgt spid="26626">
                                            <p:txEl>
                                              <p:pRg st="3" end="3"/>
                                            </p:txEl>
                                          </p:spTgt>
                                        </p:tgtEl>
                                        <p:attrNameLst>
                                          <p:attrName>style.visibility</p:attrName>
                                        </p:attrNameLst>
                                      </p:cBhvr>
                                      <p:to>
                                        <p:strVal val="visible"/>
                                      </p:to>
                                    </p:set>
                                    <p:anim calcmode="lin" valueType="num">
                                      <p:cBhvr additive="base">
                                        <p:cTn id="26" dur="5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626">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advAuto="100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A3544FE-5FE6-EC19-FD25-E608CFA5D57B}"/>
              </a:ext>
            </a:extLst>
          </p:cNvPr>
          <p:cNvSpPr>
            <a:spLocks noGrp="1" noChangeArrowheads="1"/>
          </p:cNvSpPr>
          <p:nvPr>
            <p:ph type="title"/>
          </p:nvPr>
        </p:nvSpPr>
        <p:spPr>
          <a:xfrm>
            <a:off x="685800" y="0"/>
            <a:ext cx="7772400" cy="838200"/>
          </a:xfrm>
          <a:solidFill>
            <a:srgbClr val="5F5F5F"/>
          </a:solidFill>
        </p:spPr>
        <p:txBody>
          <a:bodyPr/>
          <a:lstStyle/>
          <a:p>
            <a:pPr eaLnBrk="1" hangingPunct="1"/>
            <a:r>
              <a:rPr lang="en-US" altLang="en-US" sz="6000" dirty="0">
                <a:solidFill>
                  <a:srgbClr val="92D050"/>
                </a:solidFill>
                <a:latin typeface="Earwig Factory" pitchFamily="28" charset="0"/>
              </a:rPr>
              <a:t>Types of Meteorites</a:t>
            </a:r>
          </a:p>
        </p:txBody>
      </p:sp>
      <p:sp>
        <p:nvSpPr>
          <p:cNvPr id="23555" name="Rectangle 3">
            <a:extLst>
              <a:ext uri="{FF2B5EF4-FFF2-40B4-BE49-F238E27FC236}">
                <a16:creationId xmlns:a16="http://schemas.microsoft.com/office/drawing/2014/main" id="{5933137C-CB01-99AC-0D5E-2A99EE39FB89}"/>
              </a:ext>
            </a:extLst>
          </p:cNvPr>
          <p:cNvSpPr>
            <a:spLocks noGrp="1" noChangeArrowheads="1"/>
          </p:cNvSpPr>
          <p:nvPr>
            <p:ph type="body" sz="half" idx="1"/>
          </p:nvPr>
        </p:nvSpPr>
        <p:spPr>
          <a:xfrm>
            <a:off x="0" y="990600"/>
            <a:ext cx="5257800" cy="4495800"/>
          </a:xfrm>
        </p:spPr>
        <p:txBody>
          <a:bodyPr/>
          <a:lstStyle/>
          <a:p>
            <a:pPr eaLnBrk="1" hangingPunct="1"/>
            <a:endParaRPr lang="en-US" altLang="en-US" sz="2400" dirty="0">
              <a:solidFill>
                <a:srgbClr val="92D050"/>
              </a:solidFill>
              <a:latin typeface="Comic Sans MS" panose="030F0702030302020204" pitchFamily="66" charset="0"/>
            </a:endParaRPr>
          </a:p>
          <a:p>
            <a:pPr eaLnBrk="1" hangingPunct="1"/>
            <a:r>
              <a:rPr lang="en-US" altLang="en-US" sz="2800" u="sng" dirty="0">
                <a:solidFill>
                  <a:srgbClr val="92D050"/>
                </a:solidFill>
                <a:latin typeface="Comic Sans MS" panose="030F0702030302020204" pitchFamily="66" charset="0"/>
              </a:rPr>
              <a:t>Stony</a:t>
            </a:r>
            <a:r>
              <a:rPr lang="en-US" altLang="en-US" sz="2800" dirty="0">
                <a:solidFill>
                  <a:srgbClr val="92D050"/>
                </a:solidFill>
                <a:latin typeface="Comic Sans MS" panose="030F0702030302020204" pitchFamily="66" charset="0"/>
              </a:rPr>
              <a:t> – Rocky Material</a:t>
            </a:r>
          </a:p>
          <a:p>
            <a:pPr eaLnBrk="1" hangingPunct="1"/>
            <a:endParaRPr lang="en-US" altLang="en-US" sz="2800" dirty="0">
              <a:solidFill>
                <a:srgbClr val="92D050"/>
              </a:solidFill>
              <a:latin typeface="Comic Sans MS" panose="030F0702030302020204" pitchFamily="66" charset="0"/>
            </a:endParaRPr>
          </a:p>
          <a:p>
            <a:pPr eaLnBrk="1" hangingPunct="1"/>
            <a:r>
              <a:rPr lang="en-US" altLang="en-US" sz="2800" u="sng" dirty="0">
                <a:solidFill>
                  <a:srgbClr val="92D050"/>
                </a:solidFill>
                <a:latin typeface="Comic Sans MS" panose="030F0702030302020204" pitchFamily="66" charset="0"/>
              </a:rPr>
              <a:t>Metallic</a:t>
            </a:r>
            <a:r>
              <a:rPr lang="en-US" altLang="en-US" sz="2800" dirty="0">
                <a:solidFill>
                  <a:srgbClr val="92D050"/>
                </a:solidFill>
                <a:latin typeface="Comic Sans MS" panose="030F0702030302020204" pitchFamily="66" charset="0"/>
              </a:rPr>
              <a:t> – Iron and Nickel</a:t>
            </a:r>
          </a:p>
          <a:p>
            <a:pPr eaLnBrk="1" hangingPunct="1"/>
            <a:endParaRPr lang="en-US" altLang="en-US" sz="2800" dirty="0">
              <a:solidFill>
                <a:srgbClr val="92D050"/>
              </a:solidFill>
              <a:latin typeface="Comic Sans MS" panose="030F0702030302020204" pitchFamily="66" charset="0"/>
            </a:endParaRPr>
          </a:p>
          <a:p>
            <a:pPr eaLnBrk="1" hangingPunct="1"/>
            <a:r>
              <a:rPr lang="en-US" altLang="en-US" sz="2800" u="sng" dirty="0">
                <a:solidFill>
                  <a:srgbClr val="92D050"/>
                </a:solidFill>
                <a:latin typeface="Comic Sans MS" panose="030F0702030302020204" pitchFamily="66" charset="0"/>
              </a:rPr>
              <a:t>Stony Metallic</a:t>
            </a:r>
            <a:r>
              <a:rPr lang="en-US" altLang="en-US" sz="2800" dirty="0">
                <a:solidFill>
                  <a:srgbClr val="92D050"/>
                </a:solidFill>
                <a:latin typeface="Comic Sans MS" panose="030F0702030302020204" pitchFamily="66" charset="0"/>
              </a:rPr>
              <a:t> – Rock material, Iron, and Nickel</a:t>
            </a:r>
            <a:endParaRPr lang="en-US" altLang="en-US" sz="2800" u="sng" dirty="0">
              <a:solidFill>
                <a:srgbClr val="92D050"/>
              </a:solidFill>
              <a:latin typeface="Comic Sans MS" panose="030F0702030302020204" pitchFamily="66" charset="0"/>
            </a:endParaRPr>
          </a:p>
        </p:txBody>
      </p:sp>
      <p:sp>
        <p:nvSpPr>
          <p:cNvPr id="50180" name="Picture 6">
            <a:extLst>
              <a:ext uri="{FF2B5EF4-FFF2-40B4-BE49-F238E27FC236}">
                <a16:creationId xmlns:a16="http://schemas.microsoft.com/office/drawing/2014/main" id="{9E14C1D6-FB98-354A-E587-82974836C2DB}"/>
              </a:ext>
            </a:extLst>
          </p:cNvPr>
          <p:cNvSpPr>
            <a:spLocks noGrp="1" noChangeAspect="1" noChangeArrowheads="1"/>
          </p:cNvSpPr>
          <p:nvPr>
            <p:ph sz="half" idx="2"/>
          </p:nvPr>
        </p:nvSpPr>
        <p:spPr>
          <a:xfrm>
            <a:off x="5334000" y="1295400"/>
            <a:ext cx="3810000" cy="36147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59198676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wedge">
                                      <p:cBhvr>
                                        <p:cTn id="7" dur="1000"/>
                                        <p:tgtEl>
                                          <p:spTgt spid="23555">
                                            <p:txEl>
                                              <p:pRg st="1" end="1"/>
                                            </p:txEl>
                                          </p:spTgt>
                                        </p:tgtEl>
                                      </p:cBhvr>
                                    </p:animEffect>
                                  </p:child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animEffect transition="in" filter="wedge">
                                      <p:cBhvr>
                                        <p:cTn id="11" dur="1000"/>
                                        <p:tgtEl>
                                          <p:spTgt spid="23555">
                                            <p:txEl>
                                              <p:pRg st="3" end="3"/>
                                            </p:txEl>
                                          </p:spTgt>
                                        </p:tgtEl>
                                      </p:cBhvr>
                                    </p:animEffect>
                                  </p:childTnLst>
                                </p:cTn>
                              </p:par>
                            </p:childTnLst>
                          </p:cTn>
                        </p:par>
                        <p:par>
                          <p:cTn id="12" fill="hold" nodeType="afterGroup">
                            <p:stCondLst>
                              <p:cond delay="2000"/>
                            </p:stCondLst>
                            <p:childTnLst>
                              <p:par>
                                <p:cTn id="13" presetID="20" presetClass="entr" presetSubtype="0" fill="hold" nodeType="afterEffect">
                                  <p:stCondLst>
                                    <p:cond delay="0"/>
                                  </p:stCondLst>
                                  <p:childTnLst>
                                    <p:set>
                                      <p:cBhvr>
                                        <p:cTn id="14" dur="1" fill="hold">
                                          <p:stCondLst>
                                            <p:cond delay="0"/>
                                          </p:stCondLst>
                                        </p:cTn>
                                        <p:tgtEl>
                                          <p:spTgt spid="23555">
                                            <p:txEl>
                                              <p:pRg st="5" end="5"/>
                                            </p:txEl>
                                          </p:spTgt>
                                        </p:tgtEl>
                                        <p:attrNameLst>
                                          <p:attrName>style.visibility</p:attrName>
                                        </p:attrNameLst>
                                      </p:cBhvr>
                                      <p:to>
                                        <p:strVal val="visible"/>
                                      </p:to>
                                    </p:set>
                                    <p:animEffect transition="in" filter="wedge">
                                      <p:cBhvr>
                                        <p:cTn id="15" dur="10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A3544FE-5FE6-EC19-FD25-E608CFA5D57B}"/>
              </a:ext>
            </a:extLst>
          </p:cNvPr>
          <p:cNvSpPr>
            <a:spLocks noGrp="1" noChangeArrowheads="1"/>
          </p:cNvSpPr>
          <p:nvPr>
            <p:ph type="title"/>
          </p:nvPr>
        </p:nvSpPr>
        <p:spPr>
          <a:xfrm>
            <a:off x="685800" y="0"/>
            <a:ext cx="7772400" cy="838200"/>
          </a:xfrm>
          <a:solidFill>
            <a:srgbClr val="5F5F5F"/>
          </a:solidFill>
        </p:spPr>
        <p:txBody>
          <a:bodyPr/>
          <a:lstStyle/>
          <a:p>
            <a:pPr eaLnBrk="1" hangingPunct="1"/>
            <a:r>
              <a:rPr lang="en-US" altLang="en-US" sz="6000" dirty="0">
                <a:solidFill>
                  <a:srgbClr val="92D050"/>
                </a:solidFill>
                <a:latin typeface="Earwig Factory" pitchFamily="28" charset="0"/>
              </a:rPr>
              <a:t>Stony Meteorites</a:t>
            </a:r>
          </a:p>
        </p:txBody>
      </p:sp>
      <p:sp>
        <p:nvSpPr>
          <p:cNvPr id="23555" name="Rectangle 3">
            <a:extLst>
              <a:ext uri="{FF2B5EF4-FFF2-40B4-BE49-F238E27FC236}">
                <a16:creationId xmlns:a16="http://schemas.microsoft.com/office/drawing/2014/main" id="{5933137C-CB01-99AC-0D5E-2A99EE39FB89}"/>
              </a:ext>
            </a:extLst>
          </p:cNvPr>
          <p:cNvSpPr>
            <a:spLocks noGrp="1" noChangeArrowheads="1"/>
          </p:cNvSpPr>
          <p:nvPr>
            <p:ph type="body" sz="half" idx="1"/>
          </p:nvPr>
        </p:nvSpPr>
        <p:spPr>
          <a:xfrm>
            <a:off x="0" y="990600"/>
            <a:ext cx="5257800" cy="4495800"/>
          </a:xfrm>
        </p:spPr>
        <p:txBody>
          <a:bodyPr/>
          <a:lstStyle/>
          <a:p>
            <a:pPr eaLnBrk="1" hangingPunct="1"/>
            <a:endParaRPr lang="en-US" altLang="en-US" sz="2400" dirty="0">
              <a:solidFill>
                <a:srgbClr val="92D050"/>
              </a:solidFill>
              <a:latin typeface="Comic Sans MS" panose="030F0702030302020204" pitchFamily="66" charset="0"/>
            </a:endParaRPr>
          </a:p>
          <a:p>
            <a:pPr eaLnBrk="1" hangingPunct="1"/>
            <a:r>
              <a:rPr lang="en-US" altLang="en-US" sz="2800" u="sng" dirty="0">
                <a:solidFill>
                  <a:srgbClr val="92D050"/>
                </a:solidFill>
                <a:latin typeface="Comic Sans MS" panose="030F0702030302020204" pitchFamily="66" charset="0"/>
              </a:rPr>
              <a:t>Stony</a:t>
            </a:r>
            <a:r>
              <a:rPr lang="en-US" altLang="en-US" sz="2800" dirty="0">
                <a:solidFill>
                  <a:srgbClr val="92D050"/>
                </a:solidFill>
                <a:latin typeface="Comic Sans MS" panose="030F0702030302020204" pitchFamily="66" charset="0"/>
              </a:rPr>
              <a:t> – Rocky Material</a:t>
            </a:r>
          </a:p>
          <a:p>
            <a:pPr eaLnBrk="1" hangingPunct="1"/>
            <a:endParaRPr lang="en-US" altLang="en-US" sz="2800" dirty="0">
              <a:solidFill>
                <a:srgbClr val="92D050"/>
              </a:solidFill>
              <a:latin typeface="Comic Sans MS" panose="030F0702030302020204" pitchFamily="66" charset="0"/>
            </a:endParaRPr>
          </a:p>
        </p:txBody>
      </p:sp>
      <p:sp>
        <p:nvSpPr>
          <p:cNvPr id="50180" name="Picture 6">
            <a:extLst>
              <a:ext uri="{FF2B5EF4-FFF2-40B4-BE49-F238E27FC236}">
                <a16:creationId xmlns:a16="http://schemas.microsoft.com/office/drawing/2014/main" id="{9E14C1D6-FB98-354A-E587-82974836C2DB}"/>
              </a:ext>
            </a:extLst>
          </p:cNvPr>
          <p:cNvSpPr>
            <a:spLocks noGrp="1" noChangeAspect="1" noChangeArrowheads="1"/>
          </p:cNvSpPr>
          <p:nvPr>
            <p:ph sz="half" idx="2"/>
          </p:nvPr>
        </p:nvSpPr>
        <p:spPr>
          <a:xfrm>
            <a:off x="5334000" y="1295400"/>
            <a:ext cx="3810000" cy="36147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2" name="Picture 7" descr="Abee2">
            <a:extLst>
              <a:ext uri="{FF2B5EF4-FFF2-40B4-BE49-F238E27FC236}">
                <a16:creationId xmlns:a16="http://schemas.microsoft.com/office/drawing/2014/main" id="{D97772B0-CA42-F27A-20BB-54042D553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42331"/>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nak2">
            <a:extLst>
              <a:ext uri="{FF2B5EF4-FFF2-40B4-BE49-F238E27FC236}">
                <a16:creationId xmlns:a16="http://schemas.microsoft.com/office/drawing/2014/main" id="{EB701069-098F-6B98-C320-BECA012A1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79625"/>
            <a:ext cx="43434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7223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wedge">
                                      <p:cBhvr>
                                        <p:cTn id="7" dur="10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A3544FE-5FE6-EC19-FD25-E608CFA5D57B}"/>
              </a:ext>
            </a:extLst>
          </p:cNvPr>
          <p:cNvSpPr>
            <a:spLocks noGrp="1" noChangeArrowheads="1"/>
          </p:cNvSpPr>
          <p:nvPr>
            <p:ph type="title"/>
          </p:nvPr>
        </p:nvSpPr>
        <p:spPr>
          <a:xfrm>
            <a:off x="685800" y="0"/>
            <a:ext cx="7772400" cy="838200"/>
          </a:xfrm>
          <a:solidFill>
            <a:srgbClr val="5F5F5F"/>
          </a:solidFill>
        </p:spPr>
        <p:txBody>
          <a:bodyPr/>
          <a:lstStyle/>
          <a:p>
            <a:pPr eaLnBrk="1" hangingPunct="1"/>
            <a:r>
              <a:rPr lang="en-US" altLang="en-US" sz="6000" dirty="0">
                <a:solidFill>
                  <a:srgbClr val="92D050"/>
                </a:solidFill>
                <a:latin typeface="Earwig Factory" pitchFamily="28" charset="0"/>
              </a:rPr>
              <a:t>Metallic Meteorites</a:t>
            </a:r>
          </a:p>
        </p:txBody>
      </p:sp>
      <p:sp>
        <p:nvSpPr>
          <p:cNvPr id="23555" name="Rectangle 3">
            <a:extLst>
              <a:ext uri="{FF2B5EF4-FFF2-40B4-BE49-F238E27FC236}">
                <a16:creationId xmlns:a16="http://schemas.microsoft.com/office/drawing/2014/main" id="{5933137C-CB01-99AC-0D5E-2A99EE39FB89}"/>
              </a:ext>
            </a:extLst>
          </p:cNvPr>
          <p:cNvSpPr>
            <a:spLocks noGrp="1" noChangeArrowheads="1"/>
          </p:cNvSpPr>
          <p:nvPr>
            <p:ph type="body" sz="half" idx="1"/>
          </p:nvPr>
        </p:nvSpPr>
        <p:spPr>
          <a:xfrm>
            <a:off x="0" y="990600"/>
            <a:ext cx="5257800" cy="4495800"/>
          </a:xfrm>
        </p:spPr>
        <p:txBody>
          <a:bodyPr/>
          <a:lstStyle/>
          <a:p>
            <a:pPr eaLnBrk="1" hangingPunct="1"/>
            <a:endParaRPr lang="en-US" altLang="en-US" sz="2400" dirty="0">
              <a:solidFill>
                <a:srgbClr val="92D050"/>
              </a:solidFill>
              <a:latin typeface="Comic Sans MS" panose="030F0702030302020204" pitchFamily="66" charset="0"/>
            </a:endParaRPr>
          </a:p>
          <a:p>
            <a:pPr lvl="0" eaLnBrk="1" hangingPunct="1"/>
            <a:r>
              <a:rPr lang="en-US" altLang="en-US" sz="2800" u="sng" dirty="0">
                <a:solidFill>
                  <a:srgbClr val="92D050"/>
                </a:solidFill>
                <a:latin typeface="Comic Sans MS" panose="030F0702030302020204" pitchFamily="66" charset="0"/>
              </a:rPr>
              <a:t>Metallic</a:t>
            </a:r>
            <a:r>
              <a:rPr lang="en-US" altLang="en-US" sz="2800" dirty="0">
                <a:solidFill>
                  <a:srgbClr val="92D050"/>
                </a:solidFill>
                <a:latin typeface="Comic Sans MS" panose="030F0702030302020204" pitchFamily="66" charset="0"/>
              </a:rPr>
              <a:t> – Iron and Nickel</a:t>
            </a:r>
          </a:p>
          <a:p>
            <a:pPr eaLnBrk="1" hangingPunct="1"/>
            <a:endParaRPr lang="en-US" altLang="en-US" sz="2800" dirty="0">
              <a:solidFill>
                <a:srgbClr val="92D050"/>
              </a:solidFill>
              <a:latin typeface="Comic Sans MS" panose="030F0702030302020204" pitchFamily="66" charset="0"/>
            </a:endParaRPr>
          </a:p>
        </p:txBody>
      </p:sp>
      <p:sp>
        <p:nvSpPr>
          <p:cNvPr id="50180" name="Picture 6">
            <a:extLst>
              <a:ext uri="{FF2B5EF4-FFF2-40B4-BE49-F238E27FC236}">
                <a16:creationId xmlns:a16="http://schemas.microsoft.com/office/drawing/2014/main" id="{9E14C1D6-FB98-354A-E587-82974836C2DB}"/>
              </a:ext>
            </a:extLst>
          </p:cNvPr>
          <p:cNvSpPr>
            <a:spLocks noGrp="1" noChangeAspect="1" noChangeArrowheads="1"/>
          </p:cNvSpPr>
          <p:nvPr>
            <p:ph sz="half" idx="2"/>
          </p:nvPr>
        </p:nvSpPr>
        <p:spPr>
          <a:xfrm>
            <a:off x="5334000" y="1295400"/>
            <a:ext cx="3810000" cy="36147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4" name="Picture 4" descr="18762ca0">
            <a:extLst>
              <a:ext uri="{FF2B5EF4-FFF2-40B4-BE49-F238E27FC236}">
                <a16:creationId xmlns:a16="http://schemas.microsoft.com/office/drawing/2014/main" id="{074A2478-0820-657E-96EE-D917C0DBE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 y="2188369"/>
            <a:ext cx="37338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ik1">
            <a:extLst>
              <a:ext uri="{FF2B5EF4-FFF2-40B4-BE49-F238E27FC236}">
                <a16:creationId xmlns:a16="http://schemas.microsoft.com/office/drawing/2014/main" id="{F1DDC146-BB0A-D82B-C043-884CF8578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116138"/>
            <a:ext cx="4419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491832"/>
      </p:ext>
    </p:extLst>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A3544FE-5FE6-EC19-FD25-E608CFA5D57B}"/>
              </a:ext>
            </a:extLst>
          </p:cNvPr>
          <p:cNvSpPr>
            <a:spLocks noGrp="1" noChangeArrowheads="1"/>
          </p:cNvSpPr>
          <p:nvPr>
            <p:ph type="title"/>
          </p:nvPr>
        </p:nvSpPr>
        <p:spPr>
          <a:xfrm>
            <a:off x="381000" y="457200"/>
            <a:ext cx="8382000" cy="838200"/>
          </a:xfrm>
          <a:solidFill>
            <a:srgbClr val="5F5F5F"/>
          </a:solidFill>
        </p:spPr>
        <p:txBody>
          <a:bodyPr/>
          <a:lstStyle/>
          <a:p>
            <a:pPr eaLnBrk="1" hangingPunct="1"/>
            <a:r>
              <a:rPr lang="en-US" altLang="en-US" sz="6000" dirty="0">
                <a:solidFill>
                  <a:srgbClr val="92D050"/>
                </a:solidFill>
                <a:latin typeface="Earwig Factory" pitchFamily="28" charset="0"/>
              </a:rPr>
              <a:t>Stony Metallic Meteorites</a:t>
            </a:r>
          </a:p>
        </p:txBody>
      </p:sp>
      <p:sp>
        <p:nvSpPr>
          <p:cNvPr id="23555" name="Rectangle 3">
            <a:extLst>
              <a:ext uri="{FF2B5EF4-FFF2-40B4-BE49-F238E27FC236}">
                <a16:creationId xmlns:a16="http://schemas.microsoft.com/office/drawing/2014/main" id="{5933137C-CB01-99AC-0D5E-2A99EE39FB89}"/>
              </a:ext>
            </a:extLst>
          </p:cNvPr>
          <p:cNvSpPr>
            <a:spLocks noGrp="1" noChangeArrowheads="1"/>
          </p:cNvSpPr>
          <p:nvPr>
            <p:ph type="body" sz="half" idx="1"/>
          </p:nvPr>
        </p:nvSpPr>
        <p:spPr>
          <a:xfrm>
            <a:off x="0" y="990600"/>
            <a:ext cx="5257800" cy="4495800"/>
          </a:xfrm>
        </p:spPr>
        <p:txBody>
          <a:bodyPr/>
          <a:lstStyle/>
          <a:p>
            <a:pPr eaLnBrk="1" hangingPunct="1"/>
            <a:endParaRPr lang="en-US" altLang="en-US" sz="2400" dirty="0">
              <a:solidFill>
                <a:srgbClr val="92D050"/>
              </a:solidFill>
              <a:latin typeface="Comic Sans MS" panose="030F0702030302020204" pitchFamily="66"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sng" strike="noStrike" kern="1200" cap="none" spc="0" normalizeH="0" baseline="0" noProof="0" dirty="0">
                <a:ln>
                  <a:noFill/>
                </a:ln>
                <a:solidFill>
                  <a:srgbClr val="92D050"/>
                </a:solidFill>
                <a:effectLst/>
                <a:uLnTx/>
                <a:uFillTx/>
                <a:latin typeface="Comic Sans MS" panose="030F0702030302020204" pitchFamily="66" charset="0"/>
                <a:ea typeface="ＭＳ Ｐゴシック"/>
                <a:cs typeface="+mn-cs"/>
              </a:rPr>
              <a:t>Stony Metallic</a:t>
            </a:r>
            <a:r>
              <a:rPr kumimoji="0" lang="en-US" altLang="en-US" sz="2800" b="0" i="0" u="none" strike="noStrike" kern="1200" cap="none" spc="0" normalizeH="0" baseline="0" noProof="0" dirty="0">
                <a:ln>
                  <a:noFill/>
                </a:ln>
                <a:solidFill>
                  <a:srgbClr val="92D050"/>
                </a:solidFill>
                <a:effectLst/>
                <a:uLnTx/>
                <a:uFillTx/>
                <a:latin typeface="Comic Sans MS" panose="030F0702030302020204" pitchFamily="66" charset="0"/>
                <a:ea typeface="ＭＳ Ｐゴシック"/>
                <a:cs typeface="+mn-cs"/>
              </a:rPr>
              <a:t> – Rock material, Iron, and Nickel</a:t>
            </a:r>
            <a:endParaRPr kumimoji="0" lang="en-US" altLang="en-US" sz="2800" b="0" i="0" u="sng" strike="noStrike" kern="1200" cap="none" spc="0" normalizeH="0" baseline="0" noProof="0" dirty="0">
              <a:ln>
                <a:noFill/>
              </a:ln>
              <a:solidFill>
                <a:srgbClr val="92D050"/>
              </a:solidFill>
              <a:effectLst/>
              <a:uLnTx/>
              <a:uFillTx/>
              <a:latin typeface="Comic Sans MS" panose="030F0702030302020204" pitchFamily="66" charset="0"/>
              <a:ea typeface="ＭＳ Ｐゴシック"/>
              <a:cs typeface="+mn-cs"/>
            </a:endParaRPr>
          </a:p>
          <a:p>
            <a:pPr eaLnBrk="1" hangingPunct="1"/>
            <a:endParaRPr lang="en-US" altLang="en-US" sz="2800" dirty="0">
              <a:solidFill>
                <a:srgbClr val="92D050"/>
              </a:solidFill>
              <a:latin typeface="Comic Sans MS" panose="030F0702030302020204" pitchFamily="66" charset="0"/>
            </a:endParaRPr>
          </a:p>
        </p:txBody>
      </p:sp>
      <p:sp>
        <p:nvSpPr>
          <p:cNvPr id="50180" name="Picture 6">
            <a:extLst>
              <a:ext uri="{FF2B5EF4-FFF2-40B4-BE49-F238E27FC236}">
                <a16:creationId xmlns:a16="http://schemas.microsoft.com/office/drawing/2014/main" id="{9E14C1D6-FB98-354A-E587-82974836C2DB}"/>
              </a:ext>
            </a:extLst>
          </p:cNvPr>
          <p:cNvSpPr>
            <a:spLocks noGrp="1" noChangeAspect="1" noChangeArrowheads="1"/>
          </p:cNvSpPr>
          <p:nvPr>
            <p:ph sz="half" idx="2"/>
          </p:nvPr>
        </p:nvSpPr>
        <p:spPr>
          <a:xfrm>
            <a:off x="5334000" y="1295400"/>
            <a:ext cx="3810000" cy="36147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2" name="Picture 5" descr="sifenasa">
            <a:extLst>
              <a:ext uri="{FF2B5EF4-FFF2-40B4-BE49-F238E27FC236}">
                <a16:creationId xmlns:a16="http://schemas.microsoft.com/office/drawing/2014/main" id="{61B6F126-8651-480A-877A-D3140ED3A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47938"/>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ren1">
            <a:extLst>
              <a:ext uri="{FF2B5EF4-FFF2-40B4-BE49-F238E27FC236}">
                <a16:creationId xmlns:a16="http://schemas.microsoft.com/office/drawing/2014/main" id="{ED5AC161-AE62-86A6-7B86-7542FCC09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87003"/>
            <a:ext cx="42672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349572"/>
      </p:ext>
    </p:extLst>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A3544FE-5FE6-EC19-FD25-E608CFA5D57B}"/>
              </a:ext>
            </a:extLst>
          </p:cNvPr>
          <p:cNvSpPr>
            <a:spLocks noGrp="1" noChangeArrowheads="1"/>
          </p:cNvSpPr>
          <p:nvPr>
            <p:ph type="title"/>
          </p:nvPr>
        </p:nvSpPr>
        <p:spPr>
          <a:xfrm>
            <a:off x="381000" y="457200"/>
            <a:ext cx="8382000" cy="838200"/>
          </a:xfrm>
          <a:solidFill>
            <a:srgbClr val="5F5F5F"/>
          </a:solidFill>
        </p:spPr>
        <p:txBody>
          <a:bodyPr/>
          <a:lstStyle/>
          <a:p>
            <a:pPr eaLnBrk="1" hangingPunct="1"/>
            <a:r>
              <a:rPr lang="en-US" altLang="en-US" sz="5400" dirty="0">
                <a:solidFill>
                  <a:srgbClr val="92D050"/>
                </a:solidFill>
                <a:latin typeface="Earwig Factory" pitchFamily="28" charset="0"/>
              </a:rPr>
              <a:t>Meteorite hit Russia Video</a:t>
            </a:r>
          </a:p>
        </p:txBody>
      </p:sp>
      <p:sp>
        <p:nvSpPr>
          <p:cNvPr id="23555" name="Rectangle 3">
            <a:extLst>
              <a:ext uri="{FF2B5EF4-FFF2-40B4-BE49-F238E27FC236}">
                <a16:creationId xmlns:a16="http://schemas.microsoft.com/office/drawing/2014/main" id="{5933137C-CB01-99AC-0D5E-2A99EE39FB89}"/>
              </a:ext>
            </a:extLst>
          </p:cNvPr>
          <p:cNvSpPr>
            <a:spLocks noGrp="1" noChangeArrowheads="1"/>
          </p:cNvSpPr>
          <p:nvPr>
            <p:ph type="body" sz="half" idx="1"/>
          </p:nvPr>
        </p:nvSpPr>
        <p:spPr>
          <a:xfrm>
            <a:off x="0" y="990600"/>
            <a:ext cx="8839200" cy="4495800"/>
          </a:xfrm>
        </p:spPr>
        <p:txBody>
          <a:bodyPr/>
          <a:lstStyle/>
          <a:p>
            <a:pPr eaLnBrk="1" hangingPunct="1"/>
            <a:endParaRPr lang="en-US" altLang="en-US" sz="2400" dirty="0">
              <a:solidFill>
                <a:srgbClr val="92D050"/>
              </a:solidFill>
              <a:latin typeface="Comic Sans MS" panose="030F0702030302020204" pitchFamily="66"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92D050"/>
                </a:solidFill>
                <a:effectLst>
                  <a:outerShdw blurRad="38100" dist="38100" dir="2700000" algn="tl">
                    <a:srgbClr val="000000"/>
                  </a:outerShdw>
                </a:effectLst>
                <a:uLnTx/>
                <a:uFillTx/>
                <a:latin typeface="Arial"/>
                <a:ea typeface="+mj-ea"/>
                <a:cs typeface="+mj-cs"/>
                <a:hlinkClick r:id="rId3">
                  <a:extLst>
                    <a:ext uri="{A12FA001-AC4F-418D-AE19-62706E023703}">
                      <ahyp:hlinkClr xmlns:ahyp="http://schemas.microsoft.com/office/drawing/2018/hyperlinkcolor" val="tx"/>
                    </a:ext>
                  </a:extLst>
                </a:hlinkClick>
              </a:rPr>
              <a:t>https://www.youtube.com/watch?feature=player_detailpage&amp;v=dpmXyJrs7iU</a:t>
            </a:r>
            <a:br>
              <a:rPr kumimoji="0" lang="en-US" sz="2400" b="0" i="0" u="none" strike="noStrike" kern="0" cap="none" spc="0" normalizeH="0" baseline="0" noProof="0" dirty="0">
                <a:ln>
                  <a:noFill/>
                </a:ln>
                <a:solidFill>
                  <a:srgbClr val="92D050"/>
                </a:solidFill>
                <a:effectLst>
                  <a:outerShdw blurRad="38100" dist="38100" dir="2700000" algn="tl">
                    <a:srgbClr val="000000"/>
                  </a:outerShdw>
                </a:effectLst>
                <a:uLnTx/>
                <a:uFillTx/>
                <a:latin typeface="Arial"/>
                <a:ea typeface="+mj-ea"/>
                <a:cs typeface="+mj-cs"/>
              </a:rPr>
            </a:br>
            <a:endParaRPr lang="en-US" altLang="en-US" sz="2800" dirty="0">
              <a:solidFill>
                <a:srgbClr val="92D050"/>
              </a:solidFill>
              <a:latin typeface="Comic Sans MS" panose="030F0702030302020204" pitchFamily="66" charset="0"/>
            </a:endParaRPr>
          </a:p>
        </p:txBody>
      </p:sp>
      <p:sp>
        <p:nvSpPr>
          <p:cNvPr id="6" name="TextBox 5">
            <a:extLst>
              <a:ext uri="{FF2B5EF4-FFF2-40B4-BE49-F238E27FC236}">
                <a16:creationId xmlns:a16="http://schemas.microsoft.com/office/drawing/2014/main" id="{614FB67B-AEB5-685D-AC0E-B5F700BE7C8E}"/>
              </a:ext>
            </a:extLst>
          </p:cNvPr>
          <p:cNvSpPr txBox="1"/>
          <p:nvPr/>
        </p:nvSpPr>
        <p:spPr>
          <a:xfrm>
            <a:off x="381000" y="2362200"/>
            <a:ext cx="8305800" cy="1323439"/>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
                <a:srgbClr val="9999FF"/>
              </a:buClr>
              <a:buSzTx/>
              <a:tabLst/>
              <a:defRPr/>
            </a:pPr>
            <a:r>
              <a:rPr kumimoji="0" lang="en-US" sz="2000" b="0" i="0" u="none" strike="noStrike" kern="0" cap="none" spc="0" normalizeH="0" baseline="0" noProof="0" dirty="0">
                <a:ln>
                  <a:noFill/>
                </a:ln>
                <a:solidFill>
                  <a:srgbClr val="92D050"/>
                </a:solidFill>
                <a:effectLst>
                  <a:outerShdw blurRad="38100" dist="38100" dir="2700000" algn="tl">
                    <a:srgbClr val="000000"/>
                  </a:outerShdw>
                </a:effectLst>
                <a:uLnTx/>
                <a:uFillTx/>
                <a:latin typeface="Arial"/>
                <a:ea typeface="+mn-ea"/>
                <a:cs typeface="+mn-cs"/>
              </a:rPr>
              <a:t>Feb. 15, 2013: A meteorite contrail is seen over Chelyabinsk. A meteor streaked across the sky of Russia’s Ural Mountains on Friday morning, causing sharp explosions and reportedly injuring around 1,000 people, including many hurt by broken glass.</a:t>
            </a:r>
          </a:p>
        </p:txBody>
      </p:sp>
      <p:pic>
        <p:nvPicPr>
          <p:cNvPr id="7" name="Picture 2" descr="http://www1.pcmag.com/media/images/313751-russia-meteor.jpg">
            <a:hlinkClick r:id="rId4"/>
            <a:extLst>
              <a:ext uri="{FF2B5EF4-FFF2-40B4-BE49-F238E27FC236}">
                <a16:creationId xmlns:a16="http://schemas.microsoft.com/office/drawing/2014/main" id="{91227147-793A-72AC-7A31-82D1B9B75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 y="3992880"/>
            <a:ext cx="26193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static.guim.co.uk/sys-images/Guardian/Pix/audio/video/2013/2/18/1361191377353/Russian-metorites-011.jpg">
            <a:hlinkClick r:id="rId6"/>
            <a:extLst>
              <a:ext uri="{FF2B5EF4-FFF2-40B4-BE49-F238E27FC236}">
                <a16:creationId xmlns:a16="http://schemas.microsoft.com/office/drawing/2014/main" id="{3B379D72-15A6-2255-58CA-6045DFB8A5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928110"/>
            <a:ext cx="32861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ut-images.s3.amazonaws.com/wp-content/uploads/2013/02/russia2_384621c.jpg">
            <a:hlinkClick r:id="rId8"/>
            <a:extLst>
              <a:ext uri="{FF2B5EF4-FFF2-40B4-BE49-F238E27FC236}">
                <a16:creationId xmlns:a16="http://schemas.microsoft.com/office/drawing/2014/main" id="{4575A9F3-ADDB-A7FD-90EB-737E87D3C8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8935" y="4361737"/>
            <a:ext cx="2806066" cy="228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712345"/>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A3544FE-5FE6-EC19-FD25-E608CFA5D57B}"/>
              </a:ext>
            </a:extLst>
          </p:cNvPr>
          <p:cNvSpPr>
            <a:spLocks noGrp="1" noChangeArrowheads="1"/>
          </p:cNvSpPr>
          <p:nvPr>
            <p:ph type="title"/>
          </p:nvPr>
        </p:nvSpPr>
        <p:spPr>
          <a:xfrm>
            <a:off x="381000" y="457200"/>
            <a:ext cx="8382000" cy="838200"/>
          </a:xfrm>
          <a:solidFill>
            <a:srgbClr val="5F5F5F"/>
          </a:solidFill>
        </p:spPr>
        <p:txBody>
          <a:bodyPr/>
          <a:lstStyle/>
          <a:p>
            <a:pPr eaLnBrk="1" hangingPunct="1"/>
            <a:r>
              <a:rPr lang="en-US" altLang="en-US" sz="5400" dirty="0">
                <a:solidFill>
                  <a:srgbClr val="92D050"/>
                </a:solidFill>
                <a:latin typeface="Earwig Factory" pitchFamily="28" charset="0"/>
              </a:rPr>
              <a:t>Meteorite Crater Sample</a:t>
            </a:r>
          </a:p>
        </p:txBody>
      </p:sp>
      <p:sp>
        <p:nvSpPr>
          <p:cNvPr id="23555" name="Rectangle 3">
            <a:extLst>
              <a:ext uri="{FF2B5EF4-FFF2-40B4-BE49-F238E27FC236}">
                <a16:creationId xmlns:a16="http://schemas.microsoft.com/office/drawing/2014/main" id="{5933137C-CB01-99AC-0D5E-2A99EE39FB89}"/>
              </a:ext>
            </a:extLst>
          </p:cNvPr>
          <p:cNvSpPr>
            <a:spLocks noGrp="1" noChangeArrowheads="1"/>
          </p:cNvSpPr>
          <p:nvPr>
            <p:ph type="body" sz="half" idx="1"/>
          </p:nvPr>
        </p:nvSpPr>
        <p:spPr>
          <a:xfrm>
            <a:off x="0" y="990600"/>
            <a:ext cx="8839200" cy="4495800"/>
          </a:xfrm>
        </p:spPr>
        <p:txBody>
          <a:bodyPr/>
          <a:lstStyle/>
          <a:p>
            <a:pPr eaLnBrk="1" hangingPunct="1"/>
            <a:endParaRPr lang="en-US" altLang="en-US" sz="2400" dirty="0">
              <a:solidFill>
                <a:srgbClr val="92D050"/>
              </a:solidFill>
              <a:latin typeface="Comic Sans MS" panose="030F0702030302020204" pitchFamily="66" charset="0"/>
            </a:endParaRPr>
          </a:p>
        </p:txBody>
      </p:sp>
      <p:pic>
        <p:nvPicPr>
          <p:cNvPr id="2" name="Picture 5" descr="Holsinger%20Meteorite%20-%20Meteor%20Crater%20Arizona%201">
            <a:extLst>
              <a:ext uri="{FF2B5EF4-FFF2-40B4-BE49-F238E27FC236}">
                <a16:creationId xmlns:a16="http://schemas.microsoft.com/office/drawing/2014/main" id="{A4C7E126-AF1A-8749-1104-9CE57B26A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85900"/>
            <a:ext cx="7162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601544"/>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94B8B21-A5F0-FC5D-6DD4-6F701B24DD7C}"/>
              </a:ext>
            </a:extLst>
          </p:cNvPr>
          <p:cNvSpPr>
            <a:spLocks noGrp="1" noChangeArrowheads="1"/>
          </p:cNvSpPr>
          <p:nvPr>
            <p:ph type="title"/>
          </p:nvPr>
        </p:nvSpPr>
        <p:spPr>
          <a:xfrm>
            <a:off x="685800" y="228600"/>
            <a:ext cx="7772400" cy="914400"/>
          </a:xfrm>
          <a:solidFill>
            <a:srgbClr val="5F5F5F"/>
          </a:solidFill>
        </p:spPr>
        <p:txBody>
          <a:bodyPr/>
          <a:lstStyle/>
          <a:p>
            <a:pPr eaLnBrk="1" hangingPunct="1"/>
            <a:r>
              <a:rPr lang="en-US" altLang="en-US" sz="6000" dirty="0">
                <a:solidFill>
                  <a:srgbClr val="66CCFF"/>
                </a:solidFill>
                <a:latin typeface="Earwig Factory" pitchFamily="28" charset="0"/>
              </a:rPr>
              <a:t>Comet Animation</a:t>
            </a:r>
            <a:endParaRPr lang="en-US" altLang="en-US" sz="2800" dirty="0">
              <a:solidFill>
                <a:srgbClr val="66CCFF"/>
              </a:solidFill>
              <a:latin typeface="Comic Sans MS" panose="030F0702030302020204" pitchFamily="66" charset="0"/>
            </a:endParaRPr>
          </a:p>
        </p:txBody>
      </p:sp>
      <p:sp>
        <p:nvSpPr>
          <p:cNvPr id="7171" name="Rectangle 3">
            <a:extLst>
              <a:ext uri="{FF2B5EF4-FFF2-40B4-BE49-F238E27FC236}">
                <a16:creationId xmlns:a16="http://schemas.microsoft.com/office/drawing/2014/main" id="{00495F1E-4AA5-84BB-0950-950D433AEF06}"/>
              </a:ext>
            </a:extLst>
          </p:cNvPr>
          <p:cNvSpPr>
            <a:spLocks noGrp="1" noChangeArrowheads="1"/>
          </p:cNvSpPr>
          <p:nvPr>
            <p:ph type="body" sz="half" idx="1"/>
          </p:nvPr>
        </p:nvSpPr>
        <p:spPr>
          <a:xfrm>
            <a:off x="3200400" y="1676400"/>
            <a:ext cx="5943600" cy="5181600"/>
          </a:xfrm>
        </p:spPr>
        <p:txBody>
          <a:bodyPr/>
          <a:lstStyle/>
          <a:p>
            <a:pPr eaLnBrk="1" hangingPunct="1"/>
            <a:endParaRPr lang="en-US" altLang="en-US" sz="2800" dirty="0">
              <a:solidFill>
                <a:srgbClr val="66CCFF"/>
              </a:solidFill>
              <a:latin typeface="Comic Sans MS" panose="030F0702030302020204" pitchFamily="66" charset="0"/>
            </a:endParaRPr>
          </a:p>
        </p:txBody>
      </p:sp>
      <p:sp>
        <p:nvSpPr>
          <p:cNvPr id="2" name="Content Placeholder 1">
            <a:extLst>
              <a:ext uri="{FF2B5EF4-FFF2-40B4-BE49-F238E27FC236}">
                <a16:creationId xmlns:a16="http://schemas.microsoft.com/office/drawing/2014/main" id="{53D991EE-2DD6-B77F-C149-2DFCBAF0F8D8}"/>
              </a:ext>
            </a:extLst>
          </p:cNvPr>
          <p:cNvSpPr>
            <a:spLocks noGrp="1"/>
          </p:cNvSpPr>
          <p:nvPr>
            <p:ph sz="half" idx="2"/>
          </p:nvPr>
        </p:nvSpPr>
        <p:spPr/>
        <p:txBody>
          <a:bodyPr/>
          <a:lstStyle/>
          <a:p>
            <a:endParaRPr lang="en-US"/>
          </a:p>
        </p:txBody>
      </p:sp>
      <p:pic>
        <p:nvPicPr>
          <p:cNvPr id="3" name="Picture 2" descr="http://www.visioninconsciousness.org/Science_Kids/Comet%20Animation%20OuterSpace_.gif">
            <a:extLst>
              <a:ext uri="{FF2B5EF4-FFF2-40B4-BE49-F238E27FC236}">
                <a16:creationId xmlns:a16="http://schemas.microsoft.com/office/drawing/2014/main" id="{0B2CCBB9-03B6-2964-9113-C8F596DFA7B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436866"/>
            <a:ext cx="8343900" cy="5421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nodeType="after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2000" fill="hold"/>
                                        <p:tgtEl>
                                          <p:spTgt spid="7171">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717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B29CE08-BB7F-3B12-4D75-B9EDB7C45083}"/>
              </a:ext>
            </a:extLst>
          </p:cNvPr>
          <p:cNvSpPr>
            <a:spLocks noGrp="1" noChangeArrowheads="1"/>
          </p:cNvSpPr>
          <p:nvPr>
            <p:ph type="title"/>
          </p:nvPr>
        </p:nvSpPr>
        <p:spPr>
          <a:xfrm>
            <a:off x="685800" y="0"/>
            <a:ext cx="7772400" cy="838200"/>
          </a:xfrm>
          <a:solidFill>
            <a:srgbClr val="5F5F5F"/>
          </a:solidFill>
        </p:spPr>
        <p:txBody>
          <a:bodyPr/>
          <a:lstStyle/>
          <a:p>
            <a:pPr eaLnBrk="1" hangingPunct="1"/>
            <a:r>
              <a:rPr lang="en-US" altLang="en-US" sz="6000">
                <a:solidFill>
                  <a:schemeClr val="hlink"/>
                </a:solidFill>
                <a:latin typeface="Earwig Factory" pitchFamily="28" charset="0"/>
              </a:rPr>
              <a:t>To know</a:t>
            </a:r>
          </a:p>
        </p:txBody>
      </p:sp>
      <p:sp>
        <p:nvSpPr>
          <p:cNvPr id="82947" name="Rectangle 3">
            <a:extLst>
              <a:ext uri="{FF2B5EF4-FFF2-40B4-BE49-F238E27FC236}">
                <a16:creationId xmlns:a16="http://schemas.microsoft.com/office/drawing/2014/main" id="{80BEDA6B-8432-F9DB-A7C7-BF7D75D6281E}"/>
              </a:ext>
            </a:extLst>
          </p:cNvPr>
          <p:cNvSpPr>
            <a:spLocks noGrp="1" noChangeArrowheads="1"/>
          </p:cNvSpPr>
          <p:nvPr>
            <p:ph type="body" sz="half" idx="1"/>
          </p:nvPr>
        </p:nvSpPr>
        <p:spPr>
          <a:xfrm>
            <a:off x="0" y="990600"/>
            <a:ext cx="8534400" cy="4267200"/>
          </a:xfrm>
        </p:spPr>
        <p:txBody>
          <a:bodyPr/>
          <a:lstStyle/>
          <a:p>
            <a:pPr eaLnBrk="1" hangingPunct="1"/>
            <a:r>
              <a:rPr lang="en-US" altLang="en-US" sz="2400" dirty="0">
                <a:solidFill>
                  <a:schemeClr val="hlink"/>
                </a:solidFill>
                <a:latin typeface="Comic Sans MS" panose="030F0702030302020204" pitchFamily="66" charset="0"/>
              </a:rPr>
              <a:t>Make sure you know the difference between:</a:t>
            </a:r>
          </a:p>
          <a:p>
            <a:pPr lvl="1" eaLnBrk="1" hangingPunct="1"/>
            <a:r>
              <a:rPr lang="en-US" altLang="en-US" sz="2400" dirty="0">
                <a:solidFill>
                  <a:schemeClr val="hlink"/>
                </a:solidFill>
                <a:latin typeface="Comic Sans MS" panose="030F0702030302020204" pitchFamily="66" charset="0"/>
              </a:rPr>
              <a:t>Comet</a:t>
            </a:r>
          </a:p>
          <a:p>
            <a:pPr lvl="1" eaLnBrk="1" hangingPunct="1"/>
            <a:r>
              <a:rPr lang="en-US" altLang="en-US" sz="2400" dirty="0">
                <a:solidFill>
                  <a:schemeClr val="hlink"/>
                </a:solidFill>
                <a:latin typeface="Comic Sans MS" panose="030F0702030302020204" pitchFamily="66" charset="0"/>
              </a:rPr>
              <a:t>Aphelion</a:t>
            </a:r>
          </a:p>
          <a:p>
            <a:pPr lvl="1" eaLnBrk="1" hangingPunct="1"/>
            <a:r>
              <a:rPr lang="en-US" altLang="en-US" sz="2400" dirty="0">
                <a:solidFill>
                  <a:schemeClr val="hlink"/>
                </a:solidFill>
                <a:latin typeface="Comic Sans MS" panose="030F0702030302020204" pitchFamily="66" charset="0"/>
              </a:rPr>
              <a:t>Perihelion</a:t>
            </a:r>
          </a:p>
          <a:p>
            <a:pPr lvl="1" eaLnBrk="1" hangingPunct="1"/>
            <a:r>
              <a:rPr lang="en-US" altLang="en-US" sz="2400" dirty="0">
                <a:solidFill>
                  <a:schemeClr val="hlink"/>
                </a:solidFill>
                <a:latin typeface="Comic Sans MS" panose="030F0702030302020204" pitchFamily="66" charset="0"/>
              </a:rPr>
              <a:t>Asteroid</a:t>
            </a:r>
          </a:p>
          <a:p>
            <a:pPr lvl="1" eaLnBrk="1" hangingPunct="1"/>
            <a:r>
              <a:rPr lang="en-US" altLang="en-US" sz="2400" dirty="0">
                <a:solidFill>
                  <a:schemeClr val="hlink"/>
                </a:solidFill>
                <a:latin typeface="Comic Sans MS" panose="030F0702030302020204" pitchFamily="66" charset="0"/>
              </a:rPr>
              <a:t>Meteoroid</a:t>
            </a:r>
          </a:p>
          <a:p>
            <a:pPr lvl="1" eaLnBrk="1" hangingPunct="1"/>
            <a:r>
              <a:rPr lang="en-US" altLang="en-US" sz="2400" dirty="0">
                <a:solidFill>
                  <a:schemeClr val="hlink"/>
                </a:solidFill>
                <a:latin typeface="Comic Sans MS" panose="030F0702030302020204" pitchFamily="66" charset="0"/>
              </a:rPr>
              <a:t>Meteor</a:t>
            </a:r>
          </a:p>
          <a:p>
            <a:pPr lvl="1" eaLnBrk="1" hangingPunct="1"/>
            <a:r>
              <a:rPr lang="en-US" altLang="en-US" sz="2400" dirty="0">
                <a:solidFill>
                  <a:schemeClr val="hlink"/>
                </a:solidFill>
                <a:latin typeface="Comic Sans MS" panose="030F0702030302020204" pitchFamily="66" charset="0"/>
              </a:rPr>
              <a:t>Meteorite</a:t>
            </a:r>
          </a:p>
        </p:txBody>
      </p:sp>
      <p:sp>
        <p:nvSpPr>
          <p:cNvPr id="66564" name="Picture 7">
            <a:extLst>
              <a:ext uri="{FF2B5EF4-FFF2-40B4-BE49-F238E27FC236}">
                <a16:creationId xmlns:a16="http://schemas.microsoft.com/office/drawing/2014/main" id="{57B81080-2401-58FA-9D39-EEB5F593DD7E}"/>
              </a:ext>
            </a:extLst>
          </p:cNvPr>
          <p:cNvSpPr>
            <a:spLocks noChangeAspect="1" noChangeArrowheads="1"/>
          </p:cNvSpPr>
          <p:nvPr/>
        </p:nvSpPr>
        <p:spPr bwMode="auto">
          <a:xfrm>
            <a:off x="2895600" y="1752600"/>
            <a:ext cx="232092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5" name="Picture 12">
            <a:extLst>
              <a:ext uri="{FF2B5EF4-FFF2-40B4-BE49-F238E27FC236}">
                <a16:creationId xmlns:a16="http://schemas.microsoft.com/office/drawing/2014/main" id="{18F1D35F-1901-5720-6A46-76BEBC463208}"/>
              </a:ext>
            </a:extLst>
          </p:cNvPr>
          <p:cNvSpPr>
            <a:spLocks noChangeAspect="1" noChangeArrowheads="1"/>
          </p:cNvSpPr>
          <p:nvPr/>
        </p:nvSpPr>
        <p:spPr bwMode="auto">
          <a:xfrm>
            <a:off x="6400800" y="2438400"/>
            <a:ext cx="2187575"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edge">
                                      <p:cBhvr>
                                        <p:cTn id="7" dur="1000"/>
                                        <p:tgtEl>
                                          <p:spTgt spid="82947">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82947">
                                            <p:txEl>
                                              <p:pRg st="1" end="1"/>
                                            </p:txEl>
                                          </p:spTgt>
                                        </p:tgtEl>
                                        <p:attrNameLst>
                                          <p:attrName>style.visibility</p:attrName>
                                        </p:attrNameLst>
                                      </p:cBhvr>
                                      <p:to>
                                        <p:strVal val="visible"/>
                                      </p:to>
                                    </p:set>
                                    <p:animEffect transition="in" filter="wedge">
                                      <p:cBhvr>
                                        <p:cTn id="10" dur="1000"/>
                                        <p:tgtEl>
                                          <p:spTgt spid="82947">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82947">
                                            <p:txEl>
                                              <p:pRg st="2" end="2"/>
                                            </p:txEl>
                                          </p:spTgt>
                                        </p:tgtEl>
                                        <p:attrNameLst>
                                          <p:attrName>style.visibility</p:attrName>
                                        </p:attrNameLst>
                                      </p:cBhvr>
                                      <p:to>
                                        <p:strVal val="visible"/>
                                      </p:to>
                                    </p:set>
                                    <p:animEffect transition="in" filter="wedge">
                                      <p:cBhvr>
                                        <p:cTn id="13" dur="1000"/>
                                        <p:tgtEl>
                                          <p:spTgt spid="82947">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82947">
                                            <p:txEl>
                                              <p:pRg st="3" end="3"/>
                                            </p:txEl>
                                          </p:spTgt>
                                        </p:tgtEl>
                                        <p:attrNameLst>
                                          <p:attrName>style.visibility</p:attrName>
                                        </p:attrNameLst>
                                      </p:cBhvr>
                                      <p:to>
                                        <p:strVal val="visible"/>
                                      </p:to>
                                    </p:set>
                                    <p:animEffect transition="in" filter="wedge">
                                      <p:cBhvr>
                                        <p:cTn id="16" dur="1000"/>
                                        <p:tgtEl>
                                          <p:spTgt spid="82947">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82947">
                                            <p:txEl>
                                              <p:pRg st="4" end="4"/>
                                            </p:txEl>
                                          </p:spTgt>
                                        </p:tgtEl>
                                        <p:attrNameLst>
                                          <p:attrName>style.visibility</p:attrName>
                                        </p:attrNameLst>
                                      </p:cBhvr>
                                      <p:to>
                                        <p:strVal val="visible"/>
                                      </p:to>
                                    </p:set>
                                    <p:animEffect transition="in" filter="wedge">
                                      <p:cBhvr>
                                        <p:cTn id="19" dur="1000"/>
                                        <p:tgtEl>
                                          <p:spTgt spid="82947">
                                            <p:txEl>
                                              <p:pRg st="4" end="4"/>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82947">
                                            <p:txEl>
                                              <p:pRg st="5" end="5"/>
                                            </p:txEl>
                                          </p:spTgt>
                                        </p:tgtEl>
                                        <p:attrNameLst>
                                          <p:attrName>style.visibility</p:attrName>
                                        </p:attrNameLst>
                                      </p:cBhvr>
                                      <p:to>
                                        <p:strVal val="visible"/>
                                      </p:to>
                                    </p:set>
                                    <p:animEffect transition="in" filter="wedge">
                                      <p:cBhvr>
                                        <p:cTn id="22" dur="1000"/>
                                        <p:tgtEl>
                                          <p:spTgt spid="82947">
                                            <p:txEl>
                                              <p:pRg st="5" end="5"/>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82947">
                                            <p:txEl>
                                              <p:pRg st="6" end="6"/>
                                            </p:txEl>
                                          </p:spTgt>
                                        </p:tgtEl>
                                        <p:attrNameLst>
                                          <p:attrName>style.visibility</p:attrName>
                                        </p:attrNameLst>
                                      </p:cBhvr>
                                      <p:to>
                                        <p:strVal val="visible"/>
                                      </p:to>
                                    </p:set>
                                    <p:animEffect transition="in" filter="wedge">
                                      <p:cBhvr>
                                        <p:cTn id="25" dur="1000"/>
                                        <p:tgtEl>
                                          <p:spTgt spid="82947">
                                            <p:txEl>
                                              <p:pRg st="6" end="6"/>
                                            </p:txEl>
                                          </p:spTgt>
                                        </p:tgtEl>
                                      </p:cBhvr>
                                    </p:animEffect>
                                  </p:childTnLst>
                                </p:cTn>
                              </p:par>
                              <p:par>
                                <p:cTn id="26" presetID="20" presetClass="entr" presetSubtype="0" fill="hold" nodeType="withEffect">
                                  <p:stCondLst>
                                    <p:cond delay="0"/>
                                  </p:stCondLst>
                                  <p:childTnLst>
                                    <p:set>
                                      <p:cBhvr>
                                        <p:cTn id="27" dur="1" fill="hold">
                                          <p:stCondLst>
                                            <p:cond delay="0"/>
                                          </p:stCondLst>
                                        </p:cTn>
                                        <p:tgtEl>
                                          <p:spTgt spid="82947">
                                            <p:txEl>
                                              <p:pRg st="7" end="7"/>
                                            </p:txEl>
                                          </p:spTgt>
                                        </p:tgtEl>
                                        <p:attrNameLst>
                                          <p:attrName>style.visibility</p:attrName>
                                        </p:attrNameLst>
                                      </p:cBhvr>
                                      <p:to>
                                        <p:strVal val="visible"/>
                                      </p:to>
                                    </p:set>
                                    <p:animEffect transition="in" filter="wedge">
                                      <p:cBhvr>
                                        <p:cTn id="28" dur="1000"/>
                                        <p:tgtEl>
                                          <p:spTgt spid="829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B29CE08-BB7F-3B12-4D75-B9EDB7C45083}"/>
              </a:ext>
            </a:extLst>
          </p:cNvPr>
          <p:cNvSpPr>
            <a:spLocks noGrp="1" noChangeArrowheads="1"/>
          </p:cNvSpPr>
          <p:nvPr>
            <p:ph type="title"/>
          </p:nvPr>
        </p:nvSpPr>
        <p:spPr>
          <a:xfrm>
            <a:off x="685800" y="0"/>
            <a:ext cx="7772400" cy="838200"/>
          </a:xfrm>
          <a:solidFill>
            <a:srgbClr val="5F5F5F"/>
          </a:solidFill>
        </p:spPr>
        <p:txBody>
          <a:bodyPr/>
          <a:lstStyle/>
          <a:p>
            <a:pPr eaLnBrk="1" hangingPunct="1"/>
            <a:r>
              <a:rPr lang="en-US" altLang="en-US" sz="6000" dirty="0">
                <a:solidFill>
                  <a:schemeClr val="hlink"/>
                </a:solidFill>
                <a:latin typeface="Earwig Factory" pitchFamily="28" charset="0"/>
              </a:rPr>
              <a:t>Big Ideas</a:t>
            </a:r>
          </a:p>
        </p:txBody>
      </p:sp>
      <p:sp>
        <p:nvSpPr>
          <p:cNvPr id="82947" name="Rectangle 3">
            <a:extLst>
              <a:ext uri="{FF2B5EF4-FFF2-40B4-BE49-F238E27FC236}">
                <a16:creationId xmlns:a16="http://schemas.microsoft.com/office/drawing/2014/main" id="{80BEDA6B-8432-F9DB-A7C7-BF7D75D6281E}"/>
              </a:ext>
            </a:extLst>
          </p:cNvPr>
          <p:cNvSpPr>
            <a:spLocks noGrp="1" noChangeArrowheads="1"/>
          </p:cNvSpPr>
          <p:nvPr>
            <p:ph type="body" sz="half" idx="1"/>
          </p:nvPr>
        </p:nvSpPr>
        <p:spPr>
          <a:xfrm>
            <a:off x="0" y="990600"/>
            <a:ext cx="8534400" cy="4267200"/>
          </a:xfrm>
        </p:spPr>
        <p:txBody>
          <a:bodyPr/>
          <a:lstStyle/>
          <a:p>
            <a:pPr eaLnBrk="1" hangingPunct="1"/>
            <a:r>
              <a:rPr lang="en-US" altLang="en-US" sz="2800" u="sng" dirty="0">
                <a:solidFill>
                  <a:schemeClr val="hlink"/>
                </a:solidFill>
                <a:latin typeface="Comic Sans MS" panose="030F0702030302020204" pitchFamily="66" charset="0"/>
              </a:rPr>
              <a:t>Meteoroid</a:t>
            </a:r>
            <a:r>
              <a:rPr lang="en-US" altLang="en-US" sz="2800" dirty="0">
                <a:solidFill>
                  <a:schemeClr val="hlink"/>
                </a:solidFill>
                <a:latin typeface="Comic Sans MS" panose="030F0702030302020204" pitchFamily="66" charset="0"/>
              </a:rPr>
              <a:t> – </a:t>
            </a:r>
            <a:r>
              <a:rPr lang="en-US" altLang="en-US" sz="2800" dirty="0" err="1">
                <a:solidFill>
                  <a:schemeClr val="hlink"/>
                </a:solidFill>
                <a:latin typeface="Comic Sans MS" panose="030F0702030302020204" pitchFamily="66" charset="0"/>
              </a:rPr>
              <a:t>Chucnk</a:t>
            </a:r>
            <a:r>
              <a:rPr lang="en-US" altLang="en-US" sz="2800" dirty="0">
                <a:solidFill>
                  <a:schemeClr val="hlink"/>
                </a:solidFill>
                <a:latin typeface="Comic Sans MS" panose="030F0702030302020204" pitchFamily="66" charset="0"/>
              </a:rPr>
              <a:t> of rock and dust in space.</a:t>
            </a:r>
          </a:p>
          <a:p>
            <a:pPr eaLnBrk="1" hangingPunct="1"/>
            <a:endParaRPr lang="en-US" altLang="en-US" sz="2800" dirty="0">
              <a:solidFill>
                <a:schemeClr val="hlink"/>
              </a:solidFill>
              <a:latin typeface="Comic Sans MS" panose="030F0702030302020204" pitchFamily="66" charset="0"/>
            </a:endParaRPr>
          </a:p>
          <a:p>
            <a:pPr eaLnBrk="1" hangingPunct="1"/>
            <a:r>
              <a:rPr lang="en-US" altLang="en-US" sz="2800" u="sng" dirty="0">
                <a:solidFill>
                  <a:schemeClr val="hlink"/>
                </a:solidFill>
                <a:latin typeface="Comic Sans MS" panose="030F0702030302020204" pitchFamily="66" charset="0"/>
              </a:rPr>
              <a:t>Meteo</a:t>
            </a:r>
            <a:r>
              <a:rPr lang="en-US" altLang="en-US" sz="2800" dirty="0">
                <a:solidFill>
                  <a:schemeClr val="hlink"/>
                </a:solidFill>
                <a:latin typeface="Comic Sans MS" panose="030F0702030302020204" pitchFamily="66" charset="0"/>
              </a:rPr>
              <a:t>r – STREAK of Light made by meteoroid , burn up as it enters Earth’s Atmosphere.</a:t>
            </a:r>
          </a:p>
          <a:p>
            <a:pPr lvl="1" eaLnBrk="1" hangingPunct="1"/>
            <a:r>
              <a:rPr lang="en-US" altLang="en-US" sz="2400" dirty="0">
                <a:solidFill>
                  <a:schemeClr val="hlink"/>
                </a:solidFill>
                <a:latin typeface="Comic Sans MS" panose="030F0702030302020204" pitchFamily="66" charset="0"/>
              </a:rPr>
              <a:t>Shooting Star</a:t>
            </a:r>
          </a:p>
          <a:p>
            <a:pPr eaLnBrk="1" hangingPunct="1"/>
            <a:endParaRPr lang="en-US" altLang="en-US" sz="2800" dirty="0">
              <a:solidFill>
                <a:schemeClr val="hlink"/>
              </a:solidFill>
              <a:latin typeface="Comic Sans MS" panose="030F0702030302020204" pitchFamily="66" charset="0"/>
            </a:endParaRPr>
          </a:p>
          <a:p>
            <a:pPr eaLnBrk="1" hangingPunct="1"/>
            <a:r>
              <a:rPr lang="en-US" altLang="en-US" sz="2800" u="sng" dirty="0">
                <a:solidFill>
                  <a:schemeClr val="hlink"/>
                </a:solidFill>
                <a:latin typeface="Comic Sans MS" panose="030F0702030302020204" pitchFamily="66" charset="0"/>
              </a:rPr>
              <a:t>Meteorite</a:t>
            </a:r>
            <a:r>
              <a:rPr lang="en-US" altLang="en-US" sz="2800" dirty="0">
                <a:solidFill>
                  <a:schemeClr val="hlink"/>
                </a:solidFill>
                <a:latin typeface="Comic Sans MS" panose="030F0702030302020204" pitchFamily="66" charset="0"/>
              </a:rPr>
              <a:t> – A meteoroid that </a:t>
            </a:r>
            <a:r>
              <a:rPr lang="en-US" altLang="en-US" sz="2800" b="1" dirty="0">
                <a:solidFill>
                  <a:schemeClr val="hlink"/>
                </a:solidFill>
                <a:latin typeface="Comic Sans MS" panose="030F0702030302020204" pitchFamily="66" charset="0"/>
              </a:rPr>
              <a:t>HITS</a:t>
            </a:r>
            <a:r>
              <a:rPr lang="en-US" altLang="en-US" sz="2800" dirty="0">
                <a:solidFill>
                  <a:schemeClr val="hlink"/>
                </a:solidFill>
                <a:latin typeface="Comic Sans MS" panose="030F0702030302020204" pitchFamily="66" charset="0"/>
              </a:rPr>
              <a:t> the Earth.</a:t>
            </a:r>
          </a:p>
          <a:p>
            <a:pPr eaLnBrk="1" hangingPunct="1"/>
            <a:endParaRPr lang="en-US" altLang="en-US" sz="2400" dirty="0">
              <a:solidFill>
                <a:schemeClr val="hlink"/>
              </a:solidFill>
              <a:latin typeface="Comic Sans MS" panose="030F0702030302020204" pitchFamily="66" charset="0"/>
            </a:endParaRPr>
          </a:p>
          <a:p>
            <a:pPr eaLnBrk="1" hangingPunct="1"/>
            <a:endParaRPr lang="en-US" altLang="en-US" sz="2400" dirty="0">
              <a:solidFill>
                <a:schemeClr val="hlink"/>
              </a:solidFill>
              <a:latin typeface="Comic Sans MS" panose="030F0702030302020204" pitchFamily="66" charset="0"/>
            </a:endParaRPr>
          </a:p>
        </p:txBody>
      </p:sp>
      <p:sp>
        <p:nvSpPr>
          <p:cNvPr id="66564" name="Picture 7">
            <a:extLst>
              <a:ext uri="{FF2B5EF4-FFF2-40B4-BE49-F238E27FC236}">
                <a16:creationId xmlns:a16="http://schemas.microsoft.com/office/drawing/2014/main" id="{57B81080-2401-58FA-9D39-EEB5F593DD7E}"/>
              </a:ext>
            </a:extLst>
          </p:cNvPr>
          <p:cNvSpPr>
            <a:spLocks noChangeAspect="1" noChangeArrowheads="1"/>
          </p:cNvSpPr>
          <p:nvPr/>
        </p:nvSpPr>
        <p:spPr bwMode="auto">
          <a:xfrm>
            <a:off x="2895600" y="1752600"/>
            <a:ext cx="232092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5" name="Picture 12">
            <a:extLst>
              <a:ext uri="{FF2B5EF4-FFF2-40B4-BE49-F238E27FC236}">
                <a16:creationId xmlns:a16="http://schemas.microsoft.com/office/drawing/2014/main" id="{18F1D35F-1901-5720-6A46-76BEBC463208}"/>
              </a:ext>
            </a:extLst>
          </p:cNvPr>
          <p:cNvSpPr>
            <a:spLocks noChangeAspect="1" noChangeArrowheads="1"/>
          </p:cNvSpPr>
          <p:nvPr/>
        </p:nvSpPr>
        <p:spPr bwMode="auto">
          <a:xfrm>
            <a:off x="6400800" y="2438400"/>
            <a:ext cx="2187575"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0154420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edge">
                                      <p:cBhvr>
                                        <p:cTn id="7" dur="1000"/>
                                        <p:tgtEl>
                                          <p:spTgt spid="82947">
                                            <p:txEl>
                                              <p:pRg st="0" end="0"/>
                                            </p:txEl>
                                          </p:spTgt>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animEffect transition="in" filter="wedge">
                                      <p:cBhvr>
                                        <p:cTn id="11" dur="1000"/>
                                        <p:tgtEl>
                                          <p:spTgt spid="82947">
                                            <p:txEl>
                                              <p:pRg st="2" end="2"/>
                                            </p:txEl>
                                          </p:spTgt>
                                        </p:tgtEl>
                                      </p:cBhvr>
                                    </p:animEffect>
                                  </p:childTnLst>
                                </p:cTn>
                              </p:par>
                            </p:childTnLst>
                          </p:cTn>
                        </p:par>
                        <p:par>
                          <p:cTn id="12" fill="hold">
                            <p:stCondLst>
                              <p:cond delay="2000"/>
                            </p:stCondLst>
                            <p:childTnLst>
                              <p:par>
                                <p:cTn id="13" presetID="20" presetClass="entr" presetSubtype="0" fill="hold" nodeType="after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animEffect transition="in" filter="wedge">
                                      <p:cBhvr>
                                        <p:cTn id="15" dur="1000"/>
                                        <p:tgtEl>
                                          <p:spTgt spid="82947">
                                            <p:txEl>
                                              <p:pRg st="3" end="3"/>
                                            </p:txEl>
                                          </p:spTgt>
                                        </p:tgtEl>
                                      </p:cBhvr>
                                    </p:animEffect>
                                  </p:childTnLst>
                                </p:cTn>
                              </p:par>
                            </p:childTnLst>
                          </p:cTn>
                        </p:par>
                        <p:par>
                          <p:cTn id="16" fill="hold">
                            <p:stCondLst>
                              <p:cond delay="3000"/>
                            </p:stCondLst>
                            <p:childTnLst>
                              <p:par>
                                <p:cTn id="17" presetID="20" presetClass="entr" presetSubtype="0" fill="hold" nodeType="afterEffect">
                                  <p:stCondLst>
                                    <p:cond delay="0"/>
                                  </p:stCondLst>
                                  <p:childTnLst>
                                    <p:set>
                                      <p:cBhvr>
                                        <p:cTn id="18" dur="1" fill="hold">
                                          <p:stCondLst>
                                            <p:cond delay="0"/>
                                          </p:stCondLst>
                                        </p:cTn>
                                        <p:tgtEl>
                                          <p:spTgt spid="82947">
                                            <p:txEl>
                                              <p:pRg st="5" end="5"/>
                                            </p:txEl>
                                          </p:spTgt>
                                        </p:tgtEl>
                                        <p:attrNameLst>
                                          <p:attrName>style.visibility</p:attrName>
                                        </p:attrNameLst>
                                      </p:cBhvr>
                                      <p:to>
                                        <p:strVal val="visible"/>
                                      </p:to>
                                    </p:set>
                                    <p:animEffect transition="in" filter="wedge">
                                      <p:cBhvr>
                                        <p:cTn id="19" dur="1000"/>
                                        <p:tgtEl>
                                          <p:spTgt spid="82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B29CE08-BB7F-3B12-4D75-B9EDB7C45083}"/>
              </a:ext>
            </a:extLst>
          </p:cNvPr>
          <p:cNvSpPr>
            <a:spLocks noGrp="1" noChangeArrowheads="1"/>
          </p:cNvSpPr>
          <p:nvPr>
            <p:ph type="title"/>
          </p:nvPr>
        </p:nvSpPr>
        <p:spPr>
          <a:xfrm>
            <a:off x="685800" y="0"/>
            <a:ext cx="7772400" cy="838200"/>
          </a:xfrm>
          <a:solidFill>
            <a:srgbClr val="5F5F5F"/>
          </a:solidFill>
        </p:spPr>
        <p:txBody>
          <a:bodyPr/>
          <a:lstStyle/>
          <a:p>
            <a:pPr eaLnBrk="1" hangingPunct="1"/>
            <a:r>
              <a:rPr lang="en-US" altLang="en-US" sz="6000" dirty="0">
                <a:solidFill>
                  <a:schemeClr val="hlink"/>
                </a:solidFill>
                <a:latin typeface="Earwig Factory" pitchFamily="28" charset="0"/>
              </a:rPr>
              <a:t>Big Ideas</a:t>
            </a:r>
          </a:p>
        </p:txBody>
      </p:sp>
      <p:sp>
        <p:nvSpPr>
          <p:cNvPr id="82947" name="Rectangle 3">
            <a:extLst>
              <a:ext uri="{FF2B5EF4-FFF2-40B4-BE49-F238E27FC236}">
                <a16:creationId xmlns:a16="http://schemas.microsoft.com/office/drawing/2014/main" id="{80BEDA6B-8432-F9DB-A7C7-BF7D75D6281E}"/>
              </a:ext>
            </a:extLst>
          </p:cNvPr>
          <p:cNvSpPr>
            <a:spLocks noGrp="1" noChangeArrowheads="1"/>
          </p:cNvSpPr>
          <p:nvPr>
            <p:ph type="body" sz="half" idx="1"/>
          </p:nvPr>
        </p:nvSpPr>
        <p:spPr>
          <a:xfrm>
            <a:off x="0" y="990600"/>
            <a:ext cx="8534400" cy="4267200"/>
          </a:xfrm>
        </p:spPr>
        <p:txBody>
          <a:bodyPr/>
          <a:lstStyle/>
          <a:p>
            <a:pPr eaLnBrk="1" hangingPunct="1"/>
            <a:endParaRPr lang="en-US" altLang="en-US" sz="2400" dirty="0">
              <a:solidFill>
                <a:schemeClr val="hlink"/>
              </a:solidFill>
              <a:latin typeface="Comic Sans MS" panose="030F0702030302020204" pitchFamily="66" charset="0"/>
            </a:endParaRPr>
          </a:p>
        </p:txBody>
      </p:sp>
      <p:sp>
        <p:nvSpPr>
          <p:cNvPr id="66564" name="Picture 7">
            <a:extLst>
              <a:ext uri="{FF2B5EF4-FFF2-40B4-BE49-F238E27FC236}">
                <a16:creationId xmlns:a16="http://schemas.microsoft.com/office/drawing/2014/main" id="{57B81080-2401-58FA-9D39-EEB5F593DD7E}"/>
              </a:ext>
            </a:extLst>
          </p:cNvPr>
          <p:cNvSpPr>
            <a:spLocks noChangeAspect="1" noChangeArrowheads="1"/>
          </p:cNvSpPr>
          <p:nvPr/>
        </p:nvSpPr>
        <p:spPr bwMode="auto">
          <a:xfrm>
            <a:off x="2895600" y="1752600"/>
            <a:ext cx="232092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5" name="Picture 12">
            <a:extLst>
              <a:ext uri="{FF2B5EF4-FFF2-40B4-BE49-F238E27FC236}">
                <a16:creationId xmlns:a16="http://schemas.microsoft.com/office/drawing/2014/main" id="{18F1D35F-1901-5720-6A46-76BEBC463208}"/>
              </a:ext>
            </a:extLst>
          </p:cNvPr>
          <p:cNvSpPr>
            <a:spLocks noChangeAspect="1" noChangeArrowheads="1"/>
          </p:cNvSpPr>
          <p:nvPr/>
        </p:nvSpPr>
        <p:spPr bwMode="auto">
          <a:xfrm>
            <a:off x="6400800" y="2438400"/>
            <a:ext cx="2187575"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2" descr="What's the difference between a comet, asteroid, meteor, meteoroid and meteorite?">
            <a:extLst>
              <a:ext uri="{FF2B5EF4-FFF2-40B4-BE49-F238E27FC236}">
                <a16:creationId xmlns:a16="http://schemas.microsoft.com/office/drawing/2014/main" id="{B7BE13CF-09FF-168F-35EC-4F192D1FC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29640"/>
            <a:ext cx="9143999" cy="659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06160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nodePh="1">
                                  <p:stCondLst>
                                    <p:cond delay="0"/>
                                  </p:stCondLst>
                                  <p:endCondLst>
                                    <p:cond evt="begin" delay="0">
                                      <p:tn val="5"/>
                                    </p:cond>
                                  </p:end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edge">
                                      <p:cBhvr>
                                        <p:cTn id="7" dur="1000"/>
                                        <p:tgtEl>
                                          <p:spTgt spid="82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94B8B21-A5F0-FC5D-6DD4-6F701B24DD7C}"/>
              </a:ext>
            </a:extLst>
          </p:cNvPr>
          <p:cNvSpPr>
            <a:spLocks noGrp="1" noChangeArrowheads="1"/>
          </p:cNvSpPr>
          <p:nvPr>
            <p:ph type="title"/>
          </p:nvPr>
        </p:nvSpPr>
        <p:spPr>
          <a:xfrm>
            <a:off x="685800" y="228600"/>
            <a:ext cx="7772400" cy="914400"/>
          </a:xfrm>
          <a:solidFill>
            <a:srgbClr val="5F5F5F"/>
          </a:solidFill>
        </p:spPr>
        <p:txBody>
          <a:bodyPr/>
          <a:lstStyle/>
          <a:p>
            <a:pPr eaLnBrk="1" hangingPunct="1"/>
            <a:r>
              <a:rPr lang="en-US" altLang="en-US" sz="6000" dirty="0">
                <a:solidFill>
                  <a:srgbClr val="66CCFF"/>
                </a:solidFill>
                <a:latin typeface="Earwig Factory" pitchFamily="28" charset="0"/>
              </a:rPr>
              <a:t>Comets</a:t>
            </a:r>
            <a:endParaRPr lang="en-US" altLang="en-US" sz="2800" dirty="0">
              <a:solidFill>
                <a:srgbClr val="66CCFF"/>
              </a:solidFill>
              <a:latin typeface="Comic Sans MS" panose="030F0702030302020204" pitchFamily="66" charset="0"/>
            </a:endParaRPr>
          </a:p>
        </p:txBody>
      </p:sp>
      <p:sp>
        <p:nvSpPr>
          <p:cNvPr id="7171" name="Rectangle 3">
            <a:extLst>
              <a:ext uri="{FF2B5EF4-FFF2-40B4-BE49-F238E27FC236}">
                <a16:creationId xmlns:a16="http://schemas.microsoft.com/office/drawing/2014/main" id="{00495F1E-4AA5-84BB-0950-950D433AEF06}"/>
              </a:ext>
            </a:extLst>
          </p:cNvPr>
          <p:cNvSpPr>
            <a:spLocks noGrp="1" noChangeArrowheads="1"/>
          </p:cNvSpPr>
          <p:nvPr>
            <p:ph type="body" sz="half" idx="1"/>
          </p:nvPr>
        </p:nvSpPr>
        <p:spPr>
          <a:xfrm>
            <a:off x="3200400" y="1676400"/>
            <a:ext cx="5943600" cy="5181600"/>
          </a:xfrm>
        </p:spPr>
        <p:txBody>
          <a:bodyPr/>
          <a:lstStyle/>
          <a:p>
            <a:pPr eaLnBrk="1" hangingPunct="1"/>
            <a:r>
              <a:rPr lang="en-US" altLang="en-US" sz="2800" dirty="0">
                <a:solidFill>
                  <a:srgbClr val="66CCFF"/>
                </a:solidFill>
                <a:latin typeface="Comic Sans MS" panose="030F0702030302020204" pitchFamily="66" charset="0"/>
              </a:rPr>
              <a:t>A comet is a small ball of </a:t>
            </a:r>
            <a:r>
              <a:rPr lang="en-US" altLang="en-US" sz="2800" b="1" u="sng" dirty="0">
                <a:solidFill>
                  <a:srgbClr val="66CCFF"/>
                </a:solidFill>
                <a:latin typeface="Comic Sans MS" panose="030F0702030302020204" pitchFamily="66" charset="0"/>
              </a:rPr>
              <a:t>ice,</a:t>
            </a:r>
            <a:r>
              <a:rPr lang="en-US" altLang="en-US" sz="2800" dirty="0">
                <a:solidFill>
                  <a:srgbClr val="66CCFF"/>
                </a:solidFill>
                <a:latin typeface="Comic Sans MS" panose="030F0702030302020204" pitchFamily="66" charset="0"/>
              </a:rPr>
              <a:t> </a:t>
            </a:r>
            <a:r>
              <a:rPr lang="en-US" altLang="en-US" sz="2800" b="1" u="sng" dirty="0">
                <a:solidFill>
                  <a:srgbClr val="66CCFF"/>
                </a:solidFill>
                <a:latin typeface="Comic Sans MS" panose="030F0702030302020204" pitchFamily="66" charset="0"/>
              </a:rPr>
              <a:t>rock</a:t>
            </a:r>
            <a:r>
              <a:rPr lang="en-US" altLang="en-US" sz="2800" dirty="0">
                <a:solidFill>
                  <a:srgbClr val="66CCFF"/>
                </a:solidFill>
                <a:latin typeface="Comic Sans MS" panose="030F0702030302020204" pitchFamily="66" charset="0"/>
              </a:rPr>
              <a:t> and </a:t>
            </a:r>
            <a:r>
              <a:rPr lang="en-US" altLang="en-US" sz="2800" b="1" u="sng" dirty="0">
                <a:solidFill>
                  <a:srgbClr val="66CCFF"/>
                </a:solidFill>
                <a:latin typeface="Comic Sans MS" panose="030F0702030302020204" pitchFamily="66" charset="0"/>
              </a:rPr>
              <a:t>dust</a:t>
            </a:r>
            <a:r>
              <a:rPr lang="en-US" altLang="en-US" sz="2800" dirty="0">
                <a:solidFill>
                  <a:srgbClr val="66CCFF"/>
                </a:solidFill>
                <a:latin typeface="Comic Sans MS" panose="030F0702030302020204" pitchFamily="66" charset="0"/>
              </a:rPr>
              <a:t> mixed with </a:t>
            </a:r>
            <a:r>
              <a:rPr lang="en-US" altLang="en-US" sz="2800" b="1" u="sng" dirty="0">
                <a:solidFill>
                  <a:srgbClr val="66CCFF"/>
                </a:solidFill>
                <a:latin typeface="Comic Sans MS" panose="030F0702030302020204" pitchFamily="66" charset="0"/>
              </a:rPr>
              <a:t>frozen water</a:t>
            </a:r>
            <a:r>
              <a:rPr lang="en-US" altLang="en-US" sz="2800" dirty="0">
                <a:solidFill>
                  <a:srgbClr val="66CCFF"/>
                </a:solidFill>
                <a:latin typeface="Comic Sans MS" panose="030F0702030302020204" pitchFamily="66" charset="0"/>
              </a:rPr>
              <a:t>, </a:t>
            </a:r>
            <a:r>
              <a:rPr lang="en-US" altLang="en-US" sz="2800" b="1" u="sng" dirty="0">
                <a:solidFill>
                  <a:srgbClr val="66CCFF"/>
                </a:solidFill>
                <a:latin typeface="Comic Sans MS" panose="030F0702030302020204" pitchFamily="66" charset="0"/>
              </a:rPr>
              <a:t>methane</a:t>
            </a:r>
            <a:r>
              <a:rPr lang="en-US" altLang="en-US" sz="2800" dirty="0">
                <a:solidFill>
                  <a:srgbClr val="66CCFF"/>
                </a:solidFill>
                <a:latin typeface="Comic Sans MS" panose="030F0702030302020204" pitchFamily="66" charset="0"/>
              </a:rPr>
              <a:t>, and </a:t>
            </a:r>
            <a:r>
              <a:rPr lang="en-US" altLang="en-US" sz="2800" b="1" u="sng" dirty="0">
                <a:solidFill>
                  <a:srgbClr val="66CCFF"/>
                </a:solidFill>
                <a:latin typeface="Comic Sans MS" panose="030F0702030302020204" pitchFamily="66" charset="0"/>
              </a:rPr>
              <a:t>ammonia</a:t>
            </a:r>
            <a:r>
              <a:rPr lang="en-US" altLang="en-US" sz="2800" dirty="0">
                <a:solidFill>
                  <a:srgbClr val="66CCFF"/>
                </a:solidFill>
                <a:latin typeface="Comic Sans MS" panose="030F0702030302020204" pitchFamily="66" charset="0"/>
              </a:rPr>
              <a:t> that flies through space.</a:t>
            </a:r>
          </a:p>
          <a:p>
            <a:pPr eaLnBrk="1" hangingPunct="1"/>
            <a:r>
              <a:rPr lang="en-US" altLang="en-US" sz="2800" dirty="0">
                <a:solidFill>
                  <a:srgbClr val="66CCFF"/>
                </a:solidFill>
                <a:latin typeface="Comic Sans MS" panose="030F0702030302020204" pitchFamily="66" charset="0"/>
              </a:rPr>
              <a:t>Because of their composition, nicknamed </a:t>
            </a:r>
            <a:r>
              <a:rPr lang="en-US" altLang="en-US" sz="2800" b="1" dirty="0">
                <a:solidFill>
                  <a:srgbClr val="66CCFF"/>
                </a:solidFill>
              </a:rPr>
              <a:t>“</a:t>
            </a:r>
            <a:r>
              <a:rPr lang="en-US" altLang="en-US" sz="2800" b="1" u="sng" dirty="0">
                <a:solidFill>
                  <a:srgbClr val="66CCFF"/>
                </a:solidFill>
                <a:latin typeface="Comic Sans MS" panose="030F0702030302020204" pitchFamily="66" charset="0"/>
              </a:rPr>
              <a:t>dirty snowballs</a:t>
            </a:r>
            <a:r>
              <a:rPr lang="en-US" altLang="en-US" sz="2800" b="1" dirty="0">
                <a:solidFill>
                  <a:srgbClr val="66CCFF"/>
                </a:solidFill>
              </a:rPr>
              <a:t>”</a:t>
            </a:r>
            <a:endParaRPr lang="en-US" altLang="en-US" sz="2800" dirty="0">
              <a:solidFill>
                <a:srgbClr val="66CCFF"/>
              </a:solidFill>
              <a:latin typeface="Comic Sans MS" panose="030F0702030302020204" pitchFamily="66" charset="0"/>
            </a:endParaRPr>
          </a:p>
          <a:p>
            <a:pPr eaLnBrk="1" hangingPunct="1"/>
            <a:r>
              <a:rPr lang="en-US" altLang="en-US" sz="2800" dirty="0">
                <a:solidFill>
                  <a:srgbClr val="66CCFF"/>
                </a:solidFill>
                <a:latin typeface="Comic Sans MS" panose="030F0702030302020204" pitchFamily="66" charset="0"/>
              </a:rPr>
              <a:t>Very small</a:t>
            </a:r>
          </a:p>
        </p:txBody>
      </p:sp>
      <p:pic>
        <p:nvPicPr>
          <p:cNvPr id="7172" name="Picture 4">
            <a:extLst>
              <a:ext uri="{FF2B5EF4-FFF2-40B4-BE49-F238E27FC236}">
                <a16:creationId xmlns:a16="http://schemas.microsoft.com/office/drawing/2014/main" id="{749DE015-3286-82DF-8F8B-487F742C9B9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28600" y="2209800"/>
            <a:ext cx="2819400" cy="1962150"/>
          </a:xfrm>
        </p:spPr>
      </p:pic>
    </p:spTree>
    <p:extLst>
      <p:ext uri="{BB962C8B-B14F-4D97-AF65-F5344CB8AC3E}">
        <p14:creationId xmlns:p14="http://schemas.microsoft.com/office/powerpoint/2010/main" val="105069136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childTnLst>
                          </p:cTn>
                        </p:par>
                        <p:par>
                          <p:cTn id="8" fill="hold" nodeType="afterGroup">
                            <p:stCondLst>
                              <p:cond delay="500"/>
                            </p:stCondLst>
                            <p:childTnLst>
                              <p:par>
                                <p:cTn id="9" presetID="29" presetClass="entr" presetSubtype="0" fill="hold" nodeType="after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p:cTn id="11" dur="2000" fill="hold"/>
                                        <p:tgtEl>
                                          <p:spTgt spid="7171">
                                            <p:txEl>
                                              <p:pRg st="0" end="0"/>
                                            </p:txEl>
                                          </p:spTgt>
                                        </p:tgtEl>
                                        <p:attrNameLst>
                                          <p:attrName>ppt_x</p:attrName>
                                        </p:attrNameLst>
                                      </p:cBhvr>
                                      <p:tavLst>
                                        <p:tav tm="0">
                                          <p:val>
                                            <p:strVal val="#ppt_x-.2"/>
                                          </p:val>
                                        </p:tav>
                                        <p:tav tm="100000">
                                          <p:val>
                                            <p:strVal val="#ppt_x"/>
                                          </p:val>
                                        </p:tav>
                                      </p:tavLst>
                                    </p:anim>
                                    <p:anim calcmode="lin" valueType="num">
                                      <p:cBhvr>
                                        <p:cTn id="12" dur="2000" fill="hold"/>
                                        <p:tgtEl>
                                          <p:spTgt spid="717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2000"/>
                                        <p:tgtEl>
                                          <p:spTgt spid="7171">
                                            <p:txEl>
                                              <p:pRg st="0" end="0"/>
                                            </p:txEl>
                                          </p:spTgt>
                                        </p:tgtEl>
                                      </p:cBhvr>
                                    </p:animEffect>
                                  </p:childTnLst>
                                </p:cTn>
                              </p:par>
                            </p:childTnLst>
                          </p:cTn>
                        </p:par>
                        <p:par>
                          <p:cTn id="14" fill="hold" nodeType="afterGroup">
                            <p:stCondLst>
                              <p:cond delay="2500"/>
                            </p:stCondLst>
                            <p:childTnLst>
                              <p:par>
                                <p:cTn id="15" presetID="29" presetClass="entr" presetSubtype="0" fill="hold" nodeType="after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 calcmode="lin" valueType="num">
                                      <p:cBhvr>
                                        <p:cTn id="17" dur="2000" fill="hold"/>
                                        <p:tgtEl>
                                          <p:spTgt spid="7171">
                                            <p:txEl>
                                              <p:pRg st="1" end="1"/>
                                            </p:txEl>
                                          </p:spTgt>
                                        </p:tgtEl>
                                        <p:attrNameLst>
                                          <p:attrName>ppt_x</p:attrName>
                                        </p:attrNameLst>
                                      </p:cBhvr>
                                      <p:tavLst>
                                        <p:tav tm="0">
                                          <p:val>
                                            <p:strVal val="#ppt_x-.2"/>
                                          </p:val>
                                        </p:tav>
                                        <p:tav tm="100000">
                                          <p:val>
                                            <p:strVal val="#ppt_x"/>
                                          </p:val>
                                        </p:tav>
                                      </p:tavLst>
                                    </p:anim>
                                    <p:anim calcmode="lin" valueType="num">
                                      <p:cBhvr>
                                        <p:cTn id="18" dur="2000" fill="hold"/>
                                        <p:tgtEl>
                                          <p:spTgt spid="717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2000"/>
                                        <p:tgtEl>
                                          <p:spTgt spid="7171">
                                            <p:txEl>
                                              <p:pRg st="1" end="1"/>
                                            </p:txEl>
                                          </p:spTgt>
                                        </p:tgtEl>
                                      </p:cBhvr>
                                    </p:animEffect>
                                  </p:childTnLst>
                                </p:cTn>
                              </p:par>
                            </p:childTnLst>
                          </p:cTn>
                        </p:par>
                        <p:par>
                          <p:cTn id="20" fill="hold" nodeType="afterGroup">
                            <p:stCondLst>
                              <p:cond delay="4500"/>
                            </p:stCondLst>
                            <p:childTnLst>
                              <p:par>
                                <p:cTn id="21" presetID="29" presetClass="entr" presetSubtype="0" fill="hold" nodeType="after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 calcmode="lin" valueType="num">
                                      <p:cBhvr>
                                        <p:cTn id="23" dur="2000" fill="hold"/>
                                        <p:tgtEl>
                                          <p:spTgt spid="7171">
                                            <p:txEl>
                                              <p:pRg st="2" end="2"/>
                                            </p:txEl>
                                          </p:spTgt>
                                        </p:tgtEl>
                                        <p:attrNameLst>
                                          <p:attrName>ppt_x</p:attrName>
                                        </p:attrNameLst>
                                      </p:cBhvr>
                                      <p:tavLst>
                                        <p:tav tm="0">
                                          <p:val>
                                            <p:strVal val="#ppt_x-.2"/>
                                          </p:val>
                                        </p:tav>
                                        <p:tav tm="100000">
                                          <p:val>
                                            <p:strVal val="#ppt_x"/>
                                          </p:val>
                                        </p:tav>
                                      </p:tavLst>
                                    </p:anim>
                                    <p:anim calcmode="lin" valueType="num">
                                      <p:cBhvr>
                                        <p:cTn id="24" dur="2000" fill="hold"/>
                                        <p:tgtEl>
                                          <p:spTgt spid="717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5"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6C55994-A44E-D4D7-75EB-A74041134DC8}"/>
              </a:ext>
            </a:extLst>
          </p:cNvPr>
          <p:cNvSpPr>
            <a:spLocks noGrp="1" noChangeArrowheads="1"/>
          </p:cNvSpPr>
          <p:nvPr>
            <p:ph type="title"/>
          </p:nvPr>
        </p:nvSpPr>
        <p:spPr>
          <a:xfrm>
            <a:off x="0" y="228600"/>
            <a:ext cx="9144000" cy="914400"/>
          </a:xfrm>
          <a:solidFill>
            <a:srgbClr val="5F5F5F"/>
          </a:solidFill>
        </p:spPr>
        <p:txBody>
          <a:bodyPr/>
          <a:lstStyle/>
          <a:p>
            <a:pPr eaLnBrk="1" hangingPunct="1"/>
            <a:r>
              <a:rPr lang="en-US" altLang="en-US" sz="5000" dirty="0">
                <a:solidFill>
                  <a:srgbClr val="66CCFF"/>
                </a:solidFill>
                <a:latin typeface="Earwig Factory" pitchFamily="28" charset="0"/>
              </a:rPr>
              <a:t>Size of Comets</a:t>
            </a:r>
            <a:endParaRPr lang="en-US" altLang="en-US" sz="2800" dirty="0">
              <a:solidFill>
                <a:srgbClr val="66CCFF"/>
              </a:solidFill>
              <a:latin typeface="Comic Sans MS" panose="030F0702030302020204" pitchFamily="66" charset="0"/>
            </a:endParaRPr>
          </a:p>
        </p:txBody>
      </p:sp>
      <p:sp>
        <p:nvSpPr>
          <p:cNvPr id="65539" name="Rectangle 3">
            <a:extLst>
              <a:ext uri="{FF2B5EF4-FFF2-40B4-BE49-F238E27FC236}">
                <a16:creationId xmlns:a16="http://schemas.microsoft.com/office/drawing/2014/main" id="{1D42523B-5645-F449-1C89-F65A95A0E596}"/>
              </a:ext>
            </a:extLst>
          </p:cNvPr>
          <p:cNvSpPr>
            <a:spLocks noGrp="1" noChangeArrowheads="1"/>
          </p:cNvSpPr>
          <p:nvPr>
            <p:ph type="body" sz="half" idx="1"/>
          </p:nvPr>
        </p:nvSpPr>
        <p:spPr>
          <a:xfrm>
            <a:off x="4267200" y="1600200"/>
            <a:ext cx="4343400" cy="4953000"/>
          </a:xfrm>
        </p:spPr>
        <p:txBody>
          <a:bodyPr/>
          <a:lstStyle/>
          <a:p>
            <a:pPr eaLnBrk="1" hangingPunct="1"/>
            <a:r>
              <a:rPr lang="en-US" altLang="en-US" sz="2800" dirty="0">
                <a:solidFill>
                  <a:srgbClr val="66CCFF"/>
                </a:solidFill>
                <a:latin typeface="Comic Sans MS" panose="030F0702030302020204" pitchFamily="66" charset="0"/>
              </a:rPr>
              <a:t>About the size of a mountain. (w/out the tail)</a:t>
            </a:r>
          </a:p>
          <a:p>
            <a:pPr eaLnBrk="1" hangingPunct="1"/>
            <a:endParaRPr lang="en-US" altLang="en-US" sz="2800" dirty="0">
              <a:solidFill>
                <a:srgbClr val="66CCFF"/>
              </a:solidFill>
              <a:latin typeface="Comic Sans MS" panose="030F0702030302020204" pitchFamily="66" charset="0"/>
            </a:endParaRPr>
          </a:p>
          <a:p>
            <a:pPr lvl="0" eaLnBrk="1" fontAlgn="auto" hangingPunct="1">
              <a:spcAft>
                <a:spcPts val="0"/>
              </a:spcAft>
              <a:buFont typeface="Arial" panose="020B0604020202020204" pitchFamily="34" charset="0"/>
              <a:buChar char="•"/>
              <a:defRPr/>
            </a:pPr>
            <a:r>
              <a:rPr lang="en-US" dirty="0">
                <a:solidFill>
                  <a:srgbClr val="66CCFF"/>
                </a:solidFill>
                <a:latin typeface="Calibri"/>
              </a:rPr>
              <a:t>Tails can be ≥ 100 million km</a:t>
            </a:r>
          </a:p>
          <a:p>
            <a:pPr eaLnBrk="1" hangingPunct="1"/>
            <a:endParaRPr lang="en-US" altLang="en-US" sz="2800" dirty="0">
              <a:solidFill>
                <a:srgbClr val="66CCFF"/>
              </a:solidFill>
              <a:latin typeface="Comic Sans MS" panose="030F0702030302020204" pitchFamily="66" charset="0"/>
            </a:endParaRPr>
          </a:p>
          <a:p>
            <a:pPr marL="0" indent="0" eaLnBrk="1" hangingPunct="1">
              <a:buNone/>
            </a:pPr>
            <a:endParaRPr lang="en-US" altLang="en-US" sz="2800" dirty="0">
              <a:solidFill>
                <a:srgbClr val="66CCFF"/>
              </a:solidFill>
              <a:latin typeface="Comic Sans MS" panose="030F0702030302020204" pitchFamily="66" charset="0"/>
            </a:endParaRPr>
          </a:p>
        </p:txBody>
      </p:sp>
      <p:sp>
        <p:nvSpPr>
          <p:cNvPr id="19460" name="Picture 5">
            <a:extLst>
              <a:ext uri="{FF2B5EF4-FFF2-40B4-BE49-F238E27FC236}">
                <a16:creationId xmlns:a16="http://schemas.microsoft.com/office/drawing/2014/main" id="{B12F37E2-D41F-824F-E14F-1B9632BADCA7}"/>
              </a:ext>
            </a:extLst>
          </p:cNvPr>
          <p:cNvSpPr>
            <a:spLocks noChangeAspect="1" noChangeArrowheads="1"/>
          </p:cNvSpPr>
          <p:nvPr/>
        </p:nvSpPr>
        <p:spPr bwMode="auto">
          <a:xfrm>
            <a:off x="6492240" y="14732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61" name="Picture 6">
            <a:extLst>
              <a:ext uri="{FF2B5EF4-FFF2-40B4-BE49-F238E27FC236}">
                <a16:creationId xmlns:a16="http://schemas.microsoft.com/office/drawing/2014/main" id="{D1E51FDB-DACC-8910-D795-AB439064FCDE}"/>
              </a:ext>
            </a:extLst>
          </p:cNvPr>
          <p:cNvSpPr>
            <a:spLocks noChangeAspect="1" noChangeArrowheads="1"/>
          </p:cNvSpPr>
          <p:nvPr/>
        </p:nvSpPr>
        <p:spPr bwMode="auto">
          <a:xfrm>
            <a:off x="6210300" y="3911600"/>
            <a:ext cx="29337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2198496911"/>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CCE0897-9924-145C-B85B-2CE907C9D62E}"/>
              </a:ext>
            </a:extLst>
          </p:cNvPr>
          <p:cNvSpPr>
            <a:spLocks noGrp="1" noChangeArrowheads="1"/>
          </p:cNvSpPr>
          <p:nvPr>
            <p:ph type="title"/>
          </p:nvPr>
        </p:nvSpPr>
        <p:spPr>
          <a:xfrm>
            <a:off x="685800" y="228600"/>
            <a:ext cx="7772400" cy="914400"/>
          </a:xfrm>
          <a:solidFill>
            <a:srgbClr val="5F5F5F"/>
          </a:solidFill>
        </p:spPr>
        <p:txBody>
          <a:bodyPr/>
          <a:lstStyle/>
          <a:p>
            <a:pPr eaLnBrk="1" hangingPunct="1"/>
            <a:r>
              <a:rPr lang="en-US" altLang="en-US" sz="6000" dirty="0">
                <a:solidFill>
                  <a:srgbClr val="66CCFF"/>
                </a:solidFill>
                <a:latin typeface="Earwig Factory" pitchFamily="28" charset="0"/>
              </a:rPr>
              <a:t>Comet Structure</a:t>
            </a:r>
            <a:endParaRPr lang="en-US" altLang="en-US" sz="2800" dirty="0">
              <a:solidFill>
                <a:srgbClr val="66CCFF"/>
              </a:solidFill>
              <a:latin typeface="Comic Sans MS" panose="030F0702030302020204" pitchFamily="66" charset="0"/>
            </a:endParaRPr>
          </a:p>
        </p:txBody>
      </p:sp>
      <p:sp>
        <p:nvSpPr>
          <p:cNvPr id="59395" name="Rectangle 3">
            <a:extLst>
              <a:ext uri="{FF2B5EF4-FFF2-40B4-BE49-F238E27FC236}">
                <a16:creationId xmlns:a16="http://schemas.microsoft.com/office/drawing/2014/main" id="{C2CDA679-4FD8-D27D-CC42-2D85A6A3C6D2}"/>
              </a:ext>
            </a:extLst>
          </p:cNvPr>
          <p:cNvSpPr>
            <a:spLocks noGrp="1" noChangeArrowheads="1"/>
          </p:cNvSpPr>
          <p:nvPr>
            <p:ph type="body" sz="half" idx="1"/>
          </p:nvPr>
        </p:nvSpPr>
        <p:spPr>
          <a:xfrm>
            <a:off x="304800" y="1295400"/>
            <a:ext cx="8534400" cy="2514600"/>
          </a:xfrm>
        </p:spPr>
        <p:txBody>
          <a:bodyPr/>
          <a:lstStyle/>
          <a:p>
            <a:pPr lvl="0" eaLnBrk="1" hangingPunct="1">
              <a:defRPr/>
            </a:pPr>
            <a:r>
              <a:rPr lang="en-US" altLang="en-US" sz="2400" dirty="0">
                <a:solidFill>
                  <a:srgbClr val="66CCFF"/>
                </a:solidFill>
                <a:latin typeface="Comic Sans MS" panose="030F0702030302020204" pitchFamily="66" charset="0"/>
              </a:rPr>
              <a:t>When a comet gets close to the sun, the heat melts some of the ice in the comet and forms a long tail.</a:t>
            </a:r>
          </a:p>
          <a:p>
            <a:pPr eaLnBrk="1" hangingPunct="1"/>
            <a:r>
              <a:rPr lang="en-US" altLang="en-US" sz="2400" dirty="0">
                <a:solidFill>
                  <a:srgbClr val="66CCFF"/>
                </a:solidFill>
                <a:latin typeface="Comic Sans MS" panose="030F0702030302020204" pitchFamily="66" charset="0"/>
              </a:rPr>
              <a:t>The comet is made out of several parts: the </a:t>
            </a:r>
            <a:r>
              <a:rPr lang="en-US" altLang="en-US" sz="2400" b="1" u="sng" dirty="0">
                <a:solidFill>
                  <a:srgbClr val="66CCFF"/>
                </a:solidFill>
                <a:latin typeface="Comic Sans MS" panose="030F0702030302020204" pitchFamily="66" charset="0"/>
              </a:rPr>
              <a:t>nucleus</a:t>
            </a:r>
            <a:r>
              <a:rPr lang="en-US" altLang="en-US" sz="2400" dirty="0">
                <a:solidFill>
                  <a:srgbClr val="66CCFF"/>
                </a:solidFill>
                <a:latin typeface="Comic Sans MS" panose="030F0702030302020204" pitchFamily="66" charset="0"/>
              </a:rPr>
              <a:t>, </a:t>
            </a:r>
            <a:r>
              <a:rPr lang="en-US" altLang="en-US" sz="2400" b="1" u="sng" dirty="0">
                <a:solidFill>
                  <a:srgbClr val="66CCFF"/>
                </a:solidFill>
                <a:latin typeface="Comic Sans MS" panose="030F0702030302020204" pitchFamily="66" charset="0"/>
              </a:rPr>
              <a:t>dust tail</a:t>
            </a:r>
            <a:r>
              <a:rPr lang="en-US" altLang="en-US" sz="2400" dirty="0">
                <a:solidFill>
                  <a:srgbClr val="66CCFF"/>
                </a:solidFill>
                <a:latin typeface="Comic Sans MS" panose="030F0702030302020204" pitchFamily="66" charset="0"/>
              </a:rPr>
              <a:t>, and </a:t>
            </a:r>
            <a:r>
              <a:rPr lang="en-US" altLang="en-US" sz="2400" b="1" u="sng" dirty="0">
                <a:solidFill>
                  <a:srgbClr val="66CCFF"/>
                </a:solidFill>
                <a:latin typeface="Comic Sans MS" panose="030F0702030302020204" pitchFamily="66" charset="0"/>
              </a:rPr>
              <a:t>ion tail</a:t>
            </a:r>
            <a:r>
              <a:rPr lang="en-US" altLang="en-US" sz="2400" dirty="0">
                <a:solidFill>
                  <a:srgbClr val="66CCFF"/>
                </a:solidFill>
                <a:latin typeface="Comic Sans MS" panose="030F0702030302020204" pitchFamily="66" charset="0"/>
              </a:rPr>
              <a:t>.</a:t>
            </a:r>
          </a:p>
          <a:p>
            <a:pPr eaLnBrk="1" hangingPunct="1"/>
            <a:r>
              <a:rPr lang="en-US" altLang="en-US" sz="2400" dirty="0">
                <a:solidFill>
                  <a:srgbClr val="66CCFF"/>
                </a:solidFill>
                <a:latin typeface="Comic Sans MS" panose="030F0702030302020204" pitchFamily="66" charset="0"/>
              </a:rPr>
              <a:t>The ion tail is made of electrically charge particles that are blown directly away from the sun by the solar wind.</a:t>
            </a:r>
          </a:p>
        </p:txBody>
      </p:sp>
      <p:pic>
        <p:nvPicPr>
          <p:cNvPr id="11268" name="Picture 6">
            <a:extLst>
              <a:ext uri="{FF2B5EF4-FFF2-40B4-BE49-F238E27FC236}">
                <a16:creationId xmlns:a16="http://schemas.microsoft.com/office/drawing/2014/main" id="{2B7328F0-C139-8D13-191C-122C0C908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502" y="3744321"/>
            <a:ext cx="5234498" cy="311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Picture 7">
            <a:extLst>
              <a:ext uri="{FF2B5EF4-FFF2-40B4-BE49-F238E27FC236}">
                <a16:creationId xmlns:a16="http://schemas.microsoft.com/office/drawing/2014/main" id="{EE97C553-4021-E4C5-3EEB-A5B7C4E6397E}"/>
              </a:ext>
            </a:extLst>
          </p:cNvPr>
          <p:cNvSpPr>
            <a:spLocks noChangeAspect="1" noChangeArrowheads="1"/>
          </p:cNvSpPr>
          <p:nvPr/>
        </p:nvSpPr>
        <p:spPr bwMode="auto">
          <a:xfrm>
            <a:off x="5791200" y="38100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fade">
                                      <p:cBhvr>
                                        <p:cTn id="7" dur="100"/>
                                        <p:tgtEl>
                                          <p:spTgt spid="59395">
                                            <p:txEl>
                                              <p:pRg st="1" end="1"/>
                                            </p:txEl>
                                          </p:spTgt>
                                        </p:tgtEl>
                                      </p:cBhvr>
                                    </p:animEffect>
                                    <p:anim calcmode="lin" valueType="num">
                                      <p:cBhvr>
                                        <p:cTn id="8" dur="4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59395">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939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939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59395">
                                            <p:txEl>
                                              <p:pRg st="0" end="0"/>
                                            </p:txEl>
                                          </p:spTgt>
                                        </p:tgtEl>
                                        <p:attrNameLst>
                                          <p:attrName>style.visibility</p:attrName>
                                        </p:attrNameLst>
                                      </p:cBhvr>
                                      <p:to>
                                        <p:strVal val="visible"/>
                                      </p:to>
                                    </p:set>
                                    <p:animEffect transition="in" filter="fade">
                                      <p:cBhvr>
                                        <p:cTn id="15" dur="100"/>
                                        <p:tgtEl>
                                          <p:spTgt spid="59395">
                                            <p:txEl>
                                              <p:pRg st="0" end="0"/>
                                            </p:txEl>
                                          </p:spTgt>
                                        </p:tgtEl>
                                      </p:cBhvr>
                                    </p:animEffect>
                                    <p:anim calcmode="lin" valueType="num">
                                      <p:cBhvr>
                                        <p:cTn id="16" dur="4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59395">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5939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5939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2000"/>
                            </p:stCondLst>
                            <p:childTnLst>
                              <p:par>
                                <p:cTn id="21" presetID="43" presetClass="entr" presetSubtype="0" fill="hold" nodeType="afterEffect">
                                  <p:stCondLst>
                                    <p:cond delay="0"/>
                                  </p:stCondLst>
                                  <p:childTnLst>
                                    <p:set>
                                      <p:cBhvr>
                                        <p:cTn id="22" dur="1" fill="hold">
                                          <p:stCondLst>
                                            <p:cond delay="0"/>
                                          </p:stCondLst>
                                        </p:cTn>
                                        <p:tgtEl>
                                          <p:spTgt spid="59395">
                                            <p:txEl>
                                              <p:pRg st="2" end="2"/>
                                            </p:txEl>
                                          </p:spTgt>
                                        </p:tgtEl>
                                        <p:attrNameLst>
                                          <p:attrName>style.visibility</p:attrName>
                                        </p:attrNameLst>
                                      </p:cBhvr>
                                      <p:to>
                                        <p:strVal val="visible"/>
                                      </p:to>
                                    </p:set>
                                    <p:animEffect transition="in" filter="fade">
                                      <p:cBhvr>
                                        <p:cTn id="23" dur="100"/>
                                        <p:tgtEl>
                                          <p:spTgt spid="59395">
                                            <p:txEl>
                                              <p:pRg st="2" end="2"/>
                                            </p:txEl>
                                          </p:spTgt>
                                        </p:tgtEl>
                                      </p:cBhvr>
                                    </p:animEffect>
                                    <p:anim calcmode="lin" valueType="num">
                                      <p:cBhvr>
                                        <p:cTn id="24" dur="4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5" dur="400" fill="hold"/>
                                        <p:tgtEl>
                                          <p:spTgt spid="59395">
                                            <p:txEl>
                                              <p:pRg st="2" end="2"/>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939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939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CCE0897-9924-145C-B85B-2CE907C9D62E}"/>
              </a:ext>
            </a:extLst>
          </p:cNvPr>
          <p:cNvSpPr>
            <a:spLocks noGrp="1" noChangeArrowheads="1"/>
          </p:cNvSpPr>
          <p:nvPr>
            <p:ph type="title"/>
          </p:nvPr>
        </p:nvSpPr>
        <p:spPr>
          <a:xfrm>
            <a:off x="685800" y="228600"/>
            <a:ext cx="7772400" cy="914400"/>
          </a:xfrm>
          <a:solidFill>
            <a:srgbClr val="5F5F5F"/>
          </a:solidFill>
        </p:spPr>
        <p:txBody>
          <a:bodyPr/>
          <a:lstStyle/>
          <a:p>
            <a:pPr eaLnBrk="1" hangingPunct="1"/>
            <a:r>
              <a:rPr lang="en-US" altLang="en-US" sz="6000" dirty="0">
                <a:solidFill>
                  <a:srgbClr val="66CCFF"/>
                </a:solidFill>
                <a:latin typeface="Earwig Factory" pitchFamily="28" charset="0"/>
              </a:rPr>
              <a:t>Comet Structure</a:t>
            </a:r>
            <a:endParaRPr lang="en-US" altLang="en-US" sz="2800" dirty="0">
              <a:solidFill>
                <a:srgbClr val="66CCFF"/>
              </a:solidFill>
              <a:latin typeface="Comic Sans MS" panose="030F0702030302020204" pitchFamily="66" charset="0"/>
            </a:endParaRPr>
          </a:p>
        </p:txBody>
      </p:sp>
      <p:sp>
        <p:nvSpPr>
          <p:cNvPr id="59395" name="Rectangle 3">
            <a:extLst>
              <a:ext uri="{FF2B5EF4-FFF2-40B4-BE49-F238E27FC236}">
                <a16:creationId xmlns:a16="http://schemas.microsoft.com/office/drawing/2014/main" id="{C2CDA679-4FD8-D27D-CC42-2D85A6A3C6D2}"/>
              </a:ext>
            </a:extLst>
          </p:cNvPr>
          <p:cNvSpPr>
            <a:spLocks noGrp="1" noChangeArrowheads="1"/>
          </p:cNvSpPr>
          <p:nvPr>
            <p:ph type="body" sz="half" idx="1"/>
          </p:nvPr>
        </p:nvSpPr>
        <p:spPr>
          <a:xfrm>
            <a:off x="4903209" y="1295400"/>
            <a:ext cx="4240791" cy="5562600"/>
          </a:xfrm>
        </p:spPr>
        <p:txBody>
          <a:bodyPr/>
          <a:lstStyle/>
          <a:p>
            <a:pPr eaLnBrk="1" hangingPunct="1"/>
            <a:r>
              <a:rPr lang="en-US" altLang="en-US" sz="2400" u="sng" dirty="0">
                <a:solidFill>
                  <a:srgbClr val="66CCFF"/>
                </a:solidFill>
                <a:latin typeface="Comic Sans MS" panose="030F0702030302020204" pitchFamily="66" charset="0"/>
              </a:rPr>
              <a:t>Nucleus</a:t>
            </a:r>
            <a:r>
              <a:rPr lang="en-US" altLang="en-US" sz="2400" dirty="0">
                <a:solidFill>
                  <a:srgbClr val="66CCFF"/>
                </a:solidFill>
                <a:latin typeface="Comic Sans MS" panose="030F0702030302020204" pitchFamily="66" charset="0"/>
              </a:rPr>
              <a:t> – relatively solid and stable. Center of comet mostly ice and gas with a small amount of other solids.</a:t>
            </a:r>
          </a:p>
          <a:p>
            <a:pPr eaLnBrk="1" hangingPunct="1"/>
            <a:endParaRPr lang="en-US" altLang="en-US" sz="2400" dirty="0">
              <a:solidFill>
                <a:srgbClr val="66CCFF"/>
              </a:solidFill>
              <a:latin typeface="Comic Sans MS" panose="030F0702030302020204" pitchFamily="66" charset="0"/>
            </a:endParaRPr>
          </a:p>
          <a:p>
            <a:pPr eaLnBrk="1" hangingPunct="1"/>
            <a:r>
              <a:rPr lang="en-US" altLang="en-US" sz="2400" u="sng" dirty="0">
                <a:solidFill>
                  <a:srgbClr val="66CCFF"/>
                </a:solidFill>
                <a:latin typeface="Comic Sans MS" panose="030F0702030302020204" pitchFamily="66" charset="0"/>
              </a:rPr>
              <a:t>Dust Tail </a:t>
            </a:r>
            <a:r>
              <a:rPr lang="en-US" altLang="en-US" sz="2400" dirty="0">
                <a:solidFill>
                  <a:srgbClr val="66CCFF"/>
                </a:solidFill>
                <a:latin typeface="Comic Sans MS" panose="030F0702030302020204" pitchFamily="66" charset="0"/>
              </a:rPr>
              <a:t>- </a:t>
            </a:r>
            <a:r>
              <a:rPr lang="en-US" sz="2400" kern="0" dirty="0">
                <a:solidFill>
                  <a:schemeClr val="accent2"/>
                </a:solidFill>
                <a:effectLst>
                  <a:outerShdw blurRad="38100" dist="38100" dir="2700000" algn="tl">
                    <a:srgbClr val="000000"/>
                  </a:outerShdw>
                </a:effectLst>
                <a:latin typeface="Comic Sans MS" panose="030F0702030302020204" pitchFamily="66" charset="0"/>
              </a:rPr>
              <a:t>up to 10 million km long </a:t>
            </a:r>
            <a:r>
              <a:rPr lang="en-US" sz="2400" kern="0" dirty="0">
                <a:solidFill>
                  <a:schemeClr val="accent2"/>
                </a:solidFill>
                <a:latin typeface="Comic Sans MS" panose="030F0702030302020204" pitchFamily="66" charset="0"/>
              </a:rPr>
              <a:t>composed of smoke-sized dust particles driven off the nucleus by escaping gases; this is the most prominent part of a comet to the unaided eye; </a:t>
            </a:r>
            <a:endParaRPr lang="en-US" altLang="en-US" sz="2400" dirty="0">
              <a:solidFill>
                <a:schemeClr val="accent2"/>
              </a:solidFill>
              <a:latin typeface="Comic Sans MS" panose="030F0702030302020204" pitchFamily="66" charset="0"/>
            </a:endParaRPr>
          </a:p>
        </p:txBody>
      </p:sp>
      <p:sp>
        <p:nvSpPr>
          <p:cNvPr id="11269" name="Picture 7">
            <a:extLst>
              <a:ext uri="{FF2B5EF4-FFF2-40B4-BE49-F238E27FC236}">
                <a16:creationId xmlns:a16="http://schemas.microsoft.com/office/drawing/2014/main" id="{EE97C553-4021-E4C5-3EEB-A5B7C4E6397E}"/>
              </a:ext>
            </a:extLst>
          </p:cNvPr>
          <p:cNvSpPr>
            <a:spLocks noChangeAspect="1" noChangeArrowheads="1"/>
          </p:cNvSpPr>
          <p:nvPr/>
        </p:nvSpPr>
        <p:spPr bwMode="auto">
          <a:xfrm>
            <a:off x="5791200" y="38100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 name="Picture 10" descr="comet">
            <a:extLst>
              <a:ext uri="{FF2B5EF4-FFF2-40B4-BE49-F238E27FC236}">
                <a16:creationId xmlns:a16="http://schemas.microsoft.com/office/drawing/2014/main" id="{127F0571-2779-92AA-A1BF-022EB7C73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598410" cy="4343400"/>
          </a:xfrm>
          <a:prstGeom prst="rect">
            <a:avLst/>
          </a:prstGeom>
          <a:solidFill>
            <a:schemeClr val="bg1"/>
          </a:solidFill>
          <a:ln>
            <a:noFill/>
          </a:ln>
        </p:spPr>
      </p:pic>
    </p:spTree>
    <p:extLst>
      <p:ext uri="{BB962C8B-B14F-4D97-AF65-F5344CB8AC3E}">
        <p14:creationId xmlns:p14="http://schemas.microsoft.com/office/powerpoint/2010/main" val="108829748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3" presetClass="entr" presetSubtype="0"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
                                        <p:tgtEl>
                                          <p:spTgt spid="59395">
                                            <p:txEl>
                                              <p:pRg st="0" end="0"/>
                                            </p:txEl>
                                          </p:spTgt>
                                        </p:tgtEl>
                                      </p:cBhvr>
                                    </p:animEffect>
                                    <p:anim calcmode="lin" valueType="num">
                                      <p:cBhvr>
                                        <p:cTn id="8" dur="4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939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939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939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fade">
                                      <p:cBhvr>
                                        <p:cTn id="15" dur="100"/>
                                        <p:tgtEl>
                                          <p:spTgt spid="59395">
                                            <p:txEl>
                                              <p:pRg st="2" end="2"/>
                                            </p:txEl>
                                          </p:spTgt>
                                        </p:tgtEl>
                                      </p:cBhvr>
                                    </p:animEffect>
                                    <p:anim calcmode="lin" valueType="num">
                                      <p:cBhvr>
                                        <p:cTn id="16" dur="4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17" dur="400" fill="hold"/>
                                        <p:tgtEl>
                                          <p:spTgt spid="59395">
                                            <p:txEl>
                                              <p:pRg st="2" end="2"/>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5939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5939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theme/theme1.xml><?xml version="1.0" encoding="utf-8"?>
<a:theme xmlns:a="http://schemas.openxmlformats.org/drawingml/2006/main" name="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2032</Words>
  <Application>Microsoft Office PowerPoint</Application>
  <PresentationFormat>On-screen Show (4:3)</PresentationFormat>
  <Paragraphs>241</Paragraphs>
  <Slides>52</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Cambria</vt:lpstr>
      <vt:lpstr>Comic Sans MS</vt:lpstr>
      <vt:lpstr>Earwig Factory</vt:lpstr>
      <vt:lpstr>Times New Roman</vt:lpstr>
      <vt:lpstr>Blank Presentation</vt:lpstr>
      <vt:lpstr>Small Bodies in the Solar System</vt:lpstr>
      <vt:lpstr>Learning Objectives</vt:lpstr>
      <vt:lpstr>Small Bodies</vt:lpstr>
      <vt:lpstr>Small Bodies</vt:lpstr>
      <vt:lpstr>Comet Animation</vt:lpstr>
      <vt:lpstr>Comets</vt:lpstr>
      <vt:lpstr>Size of Comets</vt:lpstr>
      <vt:lpstr>Comet Structure</vt:lpstr>
      <vt:lpstr>Comet Structure</vt:lpstr>
      <vt:lpstr>Comet Structure</vt:lpstr>
      <vt:lpstr>Comet Orbits</vt:lpstr>
      <vt:lpstr>Comet Orbits</vt:lpstr>
      <vt:lpstr>Orbit of Comets</vt:lpstr>
      <vt:lpstr>Orbit and Tail of Comet</vt:lpstr>
      <vt:lpstr>Tail Size during orbit</vt:lpstr>
      <vt:lpstr>Aphelion and Perihelion</vt:lpstr>
      <vt:lpstr>Comet types</vt:lpstr>
      <vt:lpstr>Where do Comets come from?</vt:lpstr>
      <vt:lpstr>PowerPoint Presentation</vt:lpstr>
      <vt:lpstr>PowerPoint Presentation</vt:lpstr>
      <vt:lpstr>PowerPoint Presentation</vt:lpstr>
      <vt:lpstr>PowerPoint Presentation</vt:lpstr>
      <vt:lpstr>Asteroids and size</vt:lpstr>
      <vt:lpstr>Asteroids Origin</vt:lpstr>
      <vt:lpstr>Asteroids Composition</vt:lpstr>
      <vt:lpstr>PowerPoint Presentation</vt:lpstr>
      <vt:lpstr>PowerPoint Presentation</vt:lpstr>
      <vt:lpstr>PowerPoint Presentation</vt:lpstr>
      <vt:lpstr>PowerPoint Presentation</vt:lpstr>
      <vt:lpstr>PowerPoint Presentation</vt:lpstr>
      <vt:lpstr>Hitting the Earth?</vt:lpstr>
      <vt:lpstr>Hitting the Earth?</vt:lpstr>
      <vt:lpstr>Meteoroids</vt:lpstr>
      <vt:lpstr>Meteoroid, Meteorite, Meteor</vt:lpstr>
      <vt:lpstr>PowerPoint Presentation</vt:lpstr>
      <vt:lpstr>PowerPoint Presentation</vt:lpstr>
      <vt:lpstr>Meteoroids Origin</vt:lpstr>
      <vt:lpstr>Meteoroids Size</vt:lpstr>
      <vt:lpstr>Meteoroids Composition</vt:lpstr>
      <vt:lpstr>Meteor</vt:lpstr>
      <vt:lpstr>Meteor Showers</vt:lpstr>
      <vt:lpstr>Meteorite</vt:lpstr>
      <vt:lpstr>PowerPoint Presentation</vt:lpstr>
      <vt:lpstr>Types of Meteorites</vt:lpstr>
      <vt:lpstr>Stony Meteorites</vt:lpstr>
      <vt:lpstr>Metallic Meteorites</vt:lpstr>
      <vt:lpstr>Stony Metallic Meteorites</vt:lpstr>
      <vt:lpstr>Meteorite hit Russia Video</vt:lpstr>
      <vt:lpstr>Meteorite Crater Sample</vt:lpstr>
      <vt:lpstr>To know</vt:lpstr>
      <vt:lpstr>Big Ideas</vt:lpstr>
      <vt:lpstr>Big Ideas</vt:lpstr>
    </vt:vector>
  </TitlesOfParts>
  <Company>San Diego City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Small Bodies in the Solar System</dc:title>
  <dc:creator>San Diego City Schools</dc:creator>
  <cp:keywords/>
  <cp:lastModifiedBy>Berger, Jerry</cp:lastModifiedBy>
  <cp:revision>108</cp:revision>
  <dcterms:created xsi:type="dcterms:W3CDTF">2007-10-03T15:57:31Z</dcterms:created>
  <dcterms:modified xsi:type="dcterms:W3CDTF">2023-03-07T15:25:29Z</dcterms:modified>
</cp:coreProperties>
</file>